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91" r:id="rId4"/>
    <p:sldId id="258" r:id="rId5"/>
    <p:sldId id="292" r:id="rId6"/>
    <p:sldId id="293" r:id="rId7"/>
    <p:sldId id="294" r:id="rId8"/>
    <p:sldId id="295" r:id="rId9"/>
    <p:sldId id="306" r:id="rId10"/>
    <p:sldId id="323" r:id="rId11"/>
    <p:sldId id="307" r:id="rId12"/>
    <p:sldId id="308" r:id="rId13"/>
    <p:sldId id="309" r:id="rId14"/>
    <p:sldId id="298" r:id="rId15"/>
    <p:sldId id="299" r:id="rId16"/>
    <p:sldId id="313" r:id="rId17"/>
    <p:sldId id="314" r:id="rId18"/>
    <p:sldId id="316" r:id="rId19"/>
    <p:sldId id="300" r:id="rId20"/>
    <p:sldId id="317" r:id="rId21"/>
    <p:sldId id="318" r:id="rId22"/>
    <p:sldId id="319" r:id="rId23"/>
    <p:sldId id="320" r:id="rId24"/>
    <p:sldId id="302" r:id="rId25"/>
    <p:sldId id="297" r:id="rId26"/>
    <p:sldId id="311" r:id="rId27"/>
    <p:sldId id="312" r:id="rId28"/>
    <p:sldId id="296" r:id="rId29"/>
    <p:sldId id="303" r:id="rId30"/>
    <p:sldId id="304" r:id="rId31"/>
    <p:sldId id="321" r:id="rId32"/>
    <p:sldId id="305" r:id="rId33"/>
    <p:sldId id="322" r:id="rId34"/>
  </p:sldIdLst>
  <p:sldSz cx="9144000" cy="5143500" type="screen16x9"/>
  <p:notesSz cx="6858000" cy="9144000"/>
  <p:embeddedFontLst>
    <p:embeddedFont>
      <p:font typeface="Audiowide" panose="020B0604020202020204" charset="0"/>
      <p:regular r:id="rId36"/>
    </p:embeddedFont>
    <p:embeddedFont>
      <p:font typeface="Nunito Light" pitchFamily="2" charset="0"/>
      <p:regular r:id="rId37"/>
      <p:italic r:id="rId38"/>
    </p:embeddedFont>
    <p:embeddedFont>
      <p:font typeface="Titillium Web" panose="00000500000000000000" pitchFamily="2" charset="0"/>
      <p:regular r:id="rId39"/>
      <p:bold r:id="rId40"/>
      <p:italic r:id="rId41"/>
      <p:boldItalic r:id="rId42"/>
    </p:embeddedFont>
    <p:embeddedFont>
      <p:font typeface="Titillium Web SemiBold" panose="000007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41D15E-AB34-4FB6-B2A0-7EF21A204C48}">
  <a:tblStyle styleId="{3941D15E-AB34-4FB6-B2A0-7EF21A204C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660"/>
  </p:normalViewPr>
  <p:slideViewPr>
    <p:cSldViewPr snapToGrid="0">
      <p:cViewPr varScale="1">
        <p:scale>
          <a:sx n="84" d="100"/>
          <a:sy n="84" d="100"/>
        </p:scale>
        <p:origin x="7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Biểu đồ khảo sát tình trạng chơi game online từ 10 tới 25 tuổi</c:v>
                </c:pt>
              </c:strCache>
            </c:strRef>
          </c:tx>
          <c:dPt>
            <c:idx val="0"/>
            <c:bubble3D val="0"/>
            <c:spPr>
              <a:solidFill>
                <a:schemeClr val="dk1">
                  <a:tint val="885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BB9-4382-84D2-FCB9011C0D8C}"/>
              </c:ext>
            </c:extLst>
          </c:dPt>
          <c:dPt>
            <c:idx val="1"/>
            <c:bubble3D val="0"/>
            <c:spPr>
              <a:solidFill>
                <a:schemeClr val="dk1">
                  <a:tint val="5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BB9-4382-84D2-FCB9011C0D8C}"/>
              </c:ext>
            </c:extLst>
          </c:dPt>
          <c:dPt>
            <c:idx val="2"/>
            <c:bubble3D val="0"/>
            <c:spPr>
              <a:solidFill>
                <a:schemeClr val="dk1">
                  <a:tint val="7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BB9-4382-84D2-FCB9011C0D8C}"/>
              </c:ext>
            </c:extLst>
          </c:dPt>
          <c:dPt>
            <c:idx val="3"/>
            <c:bubble3D val="0"/>
            <c:spPr>
              <a:solidFill>
                <a:schemeClr val="dk1">
                  <a:tint val="985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9BB9-4382-84D2-FCB9011C0D8C}"/>
              </c:ext>
            </c:extLst>
          </c:dPt>
          <c:dLbls>
            <c:dLbl>
              <c:idx val="0"/>
              <c:layout>
                <c:manualLayout>
                  <c:x val="-0.31868314691042821"/>
                  <c:y val="0.10481198333139337"/>
                </c:manualLayout>
              </c:layout>
              <c:tx>
                <c:rich>
                  <a:bodyPr/>
                  <a:lstStyle/>
                  <a:p>
                    <a:r>
                      <a:rPr lang="en-US"/>
                      <a:t>31,6%</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9BB9-4382-84D2-FCB9011C0D8C}"/>
                </c:ext>
              </c:extLst>
            </c:dLbl>
            <c:dLbl>
              <c:idx val="1"/>
              <c:tx>
                <c:rich>
                  <a:bodyPr/>
                  <a:lstStyle/>
                  <a:p>
                    <a:r>
                      <a:rPr lang="en-US"/>
                      <a:t>42,1%</a:t>
                    </a:r>
                  </a:p>
                </c:rich>
              </c:tx>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9BB9-4382-84D2-FCB9011C0D8C}"/>
                </c:ext>
              </c:extLst>
            </c:dLbl>
            <c:dLbl>
              <c:idx val="2"/>
              <c:layout>
                <c:manualLayout>
                  <c:x val="0.30406339077174188"/>
                  <c:y val="0.17857175216215868"/>
                </c:manualLayout>
              </c:layout>
              <c:tx>
                <c:rich>
                  <a:bodyPr/>
                  <a:lstStyle/>
                  <a:p>
                    <a:r>
                      <a:rPr lang="en-US"/>
                      <a:t>26,3%</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9BB9-4382-84D2-FCB9011C0D8C}"/>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3"/>
                <c:pt idx="0">
                  <c:v>10-15 tuổi</c:v>
                </c:pt>
                <c:pt idx="1">
                  <c:v>16-20 tuổi</c:v>
                </c:pt>
                <c:pt idx="2">
                  <c:v>21-25 tuổi</c:v>
                </c:pt>
              </c:strCache>
            </c:strRef>
          </c:cat>
          <c:val>
            <c:numRef>
              <c:f>Sheet1!$B$2:$B$5</c:f>
              <c:numCache>
                <c:formatCode>General</c:formatCode>
                <c:ptCount val="4"/>
                <c:pt idx="0">
                  <c:v>26.3</c:v>
                </c:pt>
                <c:pt idx="1">
                  <c:v>42.1</c:v>
                </c:pt>
                <c:pt idx="2">
                  <c:v>22</c:v>
                </c:pt>
              </c:numCache>
            </c:numRef>
          </c:val>
          <c:extLst>
            <c:ext xmlns:c16="http://schemas.microsoft.com/office/drawing/2014/chart" uri="{C3380CC4-5D6E-409C-BE32-E72D297353CC}">
              <c16:uniqueId val="{00000000-761E-4187-9BA3-128326FE0FF3}"/>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egendEntry>
        <c:idx val="3"/>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557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70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653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138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235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515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528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435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412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114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528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799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156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380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992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849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107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874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076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67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626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897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439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19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1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013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76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5b78380a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5b78380a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12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74121"/>
            <a:ext cx="4952400" cy="2109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5200"/>
              <a:buNone/>
              <a:defRPr sz="96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43700" y="3800363"/>
            <a:ext cx="3885000" cy="36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Titillium Web SemiBold"/>
                <a:ea typeface="Titillium Web SemiBold"/>
                <a:cs typeface="Titillium Web SemiBold"/>
                <a:sym typeface="Titillium Web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389750" y="1614744"/>
            <a:ext cx="6364500" cy="12432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389750" y="2857957"/>
            <a:ext cx="6364500" cy="4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
        <p:nvSpPr>
          <p:cNvPr id="41" name="Google Shape;41;p12"/>
          <p:cNvSpPr/>
          <p:nvPr/>
        </p:nvSpPr>
        <p:spPr>
          <a:xfrm>
            <a:off x="-191400" y="-53100"/>
            <a:ext cx="9447600" cy="526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27950" y="2331025"/>
            <a:ext cx="5410200" cy="1572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dk1"/>
              </a:buClr>
              <a:buSzPts val="3600"/>
              <a:buNone/>
              <a:defRPr sz="50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14" name="Google Shape;14;p3"/>
          <p:cNvSpPr txBox="1">
            <a:spLocks noGrp="1"/>
          </p:cNvSpPr>
          <p:nvPr>
            <p:ph type="title" idx="2" hasCustomPrompt="1"/>
          </p:nvPr>
        </p:nvSpPr>
        <p:spPr>
          <a:xfrm>
            <a:off x="3828029" y="1191825"/>
            <a:ext cx="19722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1935300" y="3764123"/>
            <a:ext cx="39384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1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 name="Google Shape;18;p4"/>
          <p:cNvSpPr txBox="1">
            <a:spLocks noGrp="1"/>
          </p:cNvSpPr>
          <p:nvPr>
            <p:ph type="body" idx="1"/>
          </p:nvPr>
        </p:nvSpPr>
        <p:spPr>
          <a:xfrm>
            <a:off x="720000" y="1116776"/>
            <a:ext cx="7704000" cy="5514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sz="1200"/>
            </a:lvl1pPr>
            <a:lvl2pPr marL="914400" lvl="1" indent="-304800" rtl="0">
              <a:lnSpc>
                <a:spcPct val="115000"/>
              </a:lnSpc>
              <a:spcBef>
                <a:spcPts val="0"/>
              </a:spcBef>
              <a:spcAft>
                <a:spcPts val="0"/>
              </a:spcAft>
              <a:buSzPts val="1200"/>
              <a:buFont typeface="Nunito Light"/>
              <a:buChar char="○"/>
              <a:defRPr/>
            </a:lvl2pPr>
            <a:lvl3pPr marL="1371600" lvl="2" indent="-304800" rtl="0">
              <a:lnSpc>
                <a:spcPct val="115000"/>
              </a:lnSpc>
              <a:spcBef>
                <a:spcPts val="160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 name="Google Shape;21;p5"/>
          <p:cNvSpPr txBox="1">
            <a:spLocks noGrp="1"/>
          </p:cNvSpPr>
          <p:nvPr>
            <p:ph type="title" idx="2"/>
          </p:nvPr>
        </p:nvSpPr>
        <p:spPr>
          <a:xfrm>
            <a:off x="1496621" y="3621108"/>
            <a:ext cx="2979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 name="Google Shape;22;p5"/>
          <p:cNvSpPr txBox="1">
            <a:spLocks noGrp="1"/>
          </p:cNvSpPr>
          <p:nvPr>
            <p:ph type="subTitle" idx="1"/>
          </p:nvPr>
        </p:nvSpPr>
        <p:spPr>
          <a:xfrm>
            <a:off x="1496621" y="3118782"/>
            <a:ext cx="2979600" cy="6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5"/>
          <p:cNvSpPr txBox="1">
            <a:spLocks noGrp="1"/>
          </p:cNvSpPr>
          <p:nvPr>
            <p:ph type="title" idx="3"/>
          </p:nvPr>
        </p:nvSpPr>
        <p:spPr>
          <a:xfrm>
            <a:off x="1496021" y="2045658"/>
            <a:ext cx="29808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 name="Google Shape;24;p5"/>
          <p:cNvSpPr txBox="1">
            <a:spLocks noGrp="1"/>
          </p:cNvSpPr>
          <p:nvPr>
            <p:ph type="subTitle" idx="4"/>
          </p:nvPr>
        </p:nvSpPr>
        <p:spPr>
          <a:xfrm>
            <a:off x="1496021" y="1543332"/>
            <a:ext cx="2980800" cy="6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936768" y="1189013"/>
            <a:ext cx="449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9" name="Google Shape;29;p7"/>
          <p:cNvSpPr txBox="1">
            <a:spLocks noGrp="1"/>
          </p:cNvSpPr>
          <p:nvPr>
            <p:ph type="subTitle" idx="1"/>
          </p:nvPr>
        </p:nvSpPr>
        <p:spPr>
          <a:xfrm>
            <a:off x="3936775" y="1860488"/>
            <a:ext cx="4491000" cy="20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314700" y="1539300"/>
            <a:ext cx="5116200" cy="2064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5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3225" y="1648200"/>
            <a:ext cx="4800600" cy="6807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4000">
                <a:solidFill>
                  <a:schemeClr val="dk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4" name="Google Shape;34;p9"/>
          <p:cNvSpPr txBox="1">
            <a:spLocks noGrp="1"/>
          </p:cNvSpPr>
          <p:nvPr>
            <p:ph type="subTitle" idx="1"/>
          </p:nvPr>
        </p:nvSpPr>
        <p:spPr>
          <a:xfrm>
            <a:off x="713225" y="2328900"/>
            <a:ext cx="4800600" cy="116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713225" y="3455600"/>
            <a:ext cx="7717500" cy="114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32450" y="128550"/>
            <a:ext cx="8879100" cy="4886400"/>
          </a:xfrm>
          <a:prstGeom prst="roundRect">
            <a:avLst>
              <a:gd name="adj" fmla="val 4198"/>
            </a:avLst>
          </a:prstGeom>
          <a:noFill/>
          <a:ln w="28575" cap="flat" cmpd="sng">
            <a:solidFill>
              <a:srgbClr val="C50A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1pPr>
            <a:lvl2pPr lvl="1"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2pPr>
            <a:lvl3pPr lvl="2"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3pPr>
            <a:lvl4pPr lvl="3"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4pPr>
            <a:lvl5pPr lvl="4"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5pPr>
            <a:lvl6pPr lvl="5"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6pPr>
            <a:lvl7pPr lvl="6"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7pPr>
            <a:lvl8pPr lvl="7"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8pPr>
            <a:lvl9pPr lvl="8" rtl="0">
              <a:spcBef>
                <a:spcPts val="0"/>
              </a:spcBef>
              <a:spcAft>
                <a:spcPts val="0"/>
              </a:spcAft>
              <a:buClr>
                <a:schemeClr val="dk2"/>
              </a:buClr>
              <a:buSzPts val="3300"/>
              <a:buFont typeface="Audiowide"/>
              <a:buNone/>
              <a:defRPr sz="3300">
                <a:solidFill>
                  <a:schemeClr val="dk2"/>
                </a:solidFill>
                <a:latin typeface="Audiowide"/>
                <a:ea typeface="Audiowide"/>
                <a:cs typeface="Audiowide"/>
                <a:sym typeface="Audiowide"/>
              </a:defRPr>
            </a:lvl9pPr>
          </a:lstStyle>
          <a:p>
            <a:endParaRPr/>
          </a:p>
        </p:txBody>
      </p:sp>
      <p:sp>
        <p:nvSpPr>
          <p:cNvPr id="8" name="Google Shape;8;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1pPr>
            <a:lvl2pPr marL="914400" lvl="1"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2pPr>
            <a:lvl3pPr marL="1371600" lvl="2"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3pPr>
            <a:lvl4pPr marL="1828800" lvl="3"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4pPr>
            <a:lvl5pPr marL="2286000" lvl="4"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5pPr>
            <a:lvl6pPr marL="2743200" lvl="5"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6pPr>
            <a:lvl7pPr marL="3200400" lvl="6"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7pPr>
            <a:lvl8pPr marL="3657600" lvl="7"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8pPr>
            <a:lvl9pPr marL="4114800" lvl="8" indent="-317500">
              <a:lnSpc>
                <a:spcPct val="115000"/>
              </a:lnSpc>
              <a:spcBef>
                <a:spcPts val="1600"/>
              </a:spcBef>
              <a:spcAft>
                <a:spcPts val="1600"/>
              </a:spcAft>
              <a:buClr>
                <a:schemeClr val="dk2"/>
              </a:buClr>
              <a:buSzPts val="1400"/>
              <a:buFont typeface="Titillium Web"/>
              <a:buChar char="■"/>
              <a:defRPr>
                <a:solidFill>
                  <a:schemeClr val="dk2"/>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antri.com.vn/xa-hoi/ket-qua-khao-sat-game-online-khien-nhieu-nguoi-giat-minh-1287814386.ht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jp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9"/>
        <p:cNvGrpSpPr/>
        <p:nvPr/>
      </p:nvGrpSpPr>
      <p:grpSpPr>
        <a:xfrm>
          <a:off x="0" y="0"/>
          <a:ext cx="0" cy="0"/>
          <a:chOff x="0" y="0"/>
          <a:chExt cx="0" cy="0"/>
        </a:xfrm>
      </p:grpSpPr>
      <p:sp>
        <p:nvSpPr>
          <p:cNvPr id="50" name="Google Shape;50;p15"/>
          <p:cNvSpPr txBox="1">
            <a:spLocks noGrp="1"/>
          </p:cNvSpPr>
          <p:nvPr>
            <p:ph type="ctrTitle"/>
          </p:nvPr>
        </p:nvSpPr>
        <p:spPr>
          <a:xfrm>
            <a:off x="544011" y="809102"/>
            <a:ext cx="5501666" cy="2101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a:solidFill>
                  <a:schemeClr val="accent6"/>
                </a:solidFill>
                <a:latin typeface="+mj-lt"/>
              </a:rPr>
              <a:t>BÁO CÁO HỌC PHẦN LẬP TRÌNH ỨNG DỤNG WEB</a:t>
            </a:r>
            <a:endParaRPr sz="4000">
              <a:solidFill>
                <a:schemeClr val="accent6"/>
              </a:solidFill>
              <a:latin typeface="+mj-lt"/>
            </a:endParaRPr>
          </a:p>
        </p:txBody>
      </p:sp>
      <p:sp>
        <p:nvSpPr>
          <p:cNvPr id="51" name="Google Shape;51;p15"/>
          <p:cNvSpPr txBox="1">
            <a:spLocks noGrp="1"/>
          </p:cNvSpPr>
          <p:nvPr>
            <p:ph type="subTitle" idx="1"/>
          </p:nvPr>
        </p:nvSpPr>
        <p:spPr>
          <a:xfrm>
            <a:off x="743699" y="3800363"/>
            <a:ext cx="5164181" cy="6930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dirty="0">
                <a:solidFill>
                  <a:schemeClr val="accent6"/>
                </a:solidFill>
                <a:latin typeface="+mj-lt"/>
              </a:rPr>
              <a:t>ĐỀ TÀI:</a:t>
            </a:r>
            <a:r>
              <a:rPr lang="en-US" sz="1800" b="1" dirty="0">
                <a:solidFill>
                  <a:schemeClr val="accent6"/>
                </a:solidFill>
                <a:latin typeface="+mj-lt"/>
              </a:rPr>
              <a:t> WEBSITE HỖ TRỢ, HƯỚNG DẪN CHIẾN LƯỢC CHO NGƯỜI CHƠI LIÊN QUÂN </a:t>
            </a:r>
            <a:endParaRPr sz="1800" b="1" dirty="0">
              <a:solidFill>
                <a:schemeClr val="accent6"/>
              </a:solidFill>
              <a:latin typeface="+mj-lt"/>
            </a:endParaRPr>
          </a:p>
        </p:txBody>
      </p:sp>
      <p:pic>
        <p:nvPicPr>
          <p:cNvPr id="3" name="Picture 2" descr="A picture containing graphics, art, symbol, black and white&#10;&#10;Description automatically generated">
            <a:extLst>
              <a:ext uri="{FF2B5EF4-FFF2-40B4-BE49-F238E27FC236}">
                <a16:creationId xmlns:a16="http://schemas.microsoft.com/office/drawing/2014/main" id="{4EC8A4F6-933E-D6A0-9ABE-53CB4854C448}"/>
              </a:ext>
            </a:extLst>
          </p:cNvPr>
          <p:cNvPicPr>
            <a:picLocks noChangeAspect="1"/>
          </p:cNvPicPr>
          <p:nvPr/>
        </p:nvPicPr>
        <p:blipFill>
          <a:blip r:embed="rId3"/>
          <a:stretch>
            <a:fillRect/>
          </a:stretch>
        </p:blipFill>
        <p:spPr>
          <a:xfrm>
            <a:off x="5426237" y="884318"/>
            <a:ext cx="3374863" cy="3374863"/>
          </a:xfrm>
          <a:prstGeom prst="rect">
            <a:avLst/>
          </a:prstGeom>
        </p:spPr>
      </p:pic>
      <p:sp>
        <p:nvSpPr>
          <p:cNvPr id="4" name="TextBox 3">
            <a:extLst>
              <a:ext uri="{FF2B5EF4-FFF2-40B4-BE49-F238E27FC236}">
                <a16:creationId xmlns:a16="http://schemas.microsoft.com/office/drawing/2014/main" id="{C206FAB0-2264-4F4F-2641-E8C2A4965681}"/>
              </a:ext>
            </a:extLst>
          </p:cNvPr>
          <p:cNvSpPr txBox="1"/>
          <p:nvPr/>
        </p:nvSpPr>
        <p:spPr>
          <a:xfrm>
            <a:off x="6045677" y="3539430"/>
            <a:ext cx="2135981" cy="307777"/>
          </a:xfrm>
          <a:prstGeom prst="rect">
            <a:avLst/>
          </a:prstGeom>
          <a:noFill/>
        </p:spPr>
        <p:txBody>
          <a:bodyPr wrap="square" rtlCol="0">
            <a:spAutoFit/>
          </a:bodyPr>
          <a:lstStyle/>
          <a:p>
            <a:pPr algn="ctr"/>
            <a:r>
              <a:rPr lang="en-US">
                <a:solidFill>
                  <a:schemeClr val="accent6"/>
                </a:solidFill>
              </a:rPr>
              <a:t>NHÓM 5</a:t>
            </a:r>
          </a:p>
        </p:txBody>
      </p:sp>
      <p:sp>
        <p:nvSpPr>
          <p:cNvPr id="2" name="Rectangle 1">
            <a:extLst>
              <a:ext uri="{FF2B5EF4-FFF2-40B4-BE49-F238E27FC236}">
                <a16:creationId xmlns:a16="http://schemas.microsoft.com/office/drawing/2014/main" id="{78033F24-5C90-29C0-598F-0FFA73EDAA4F}"/>
              </a:ext>
            </a:extLst>
          </p:cNvPr>
          <p:cNvSpPr/>
          <p:nvPr/>
        </p:nvSpPr>
        <p:spPr>
          <a:xfrm>
            <a:off x="657225" y="3693319"/>
            <a:ext cx="5250655" cy="9429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xEl>
                                              <p:pRg st="0" end="0"/>
                                            </p:txEl>
                                          </p:spTgt>
                                        </p:tgtEl>
                                        <p:attrNameLst>
                                          <p:attrName>style.visibility</p:attrName>
                                        </p:attrNameLst>
                                      </p:cBhvr>
                                      <p:to>
                                        <p:strVal val="visible"/>
                                      </p:to>
                                    </p:set>
                                    <p:animEffect transition="in" filter="fade">
                                      <p:cBhvr>
                                        <p:cTn id="13" dur="500"/>
                                        <p:tgtEl>
                                          <p:spTgt spid="5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bldP spid="4"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C8AB0-8C52-ED06-6B08-340B66778AD1}"/>
              </a:ext>
            </a:extLst>
          </p:cNvPr>
          <p:cNvSpPr>
            <a:spLocks noGrp="1"/>
          </p:cNvSpPr>
          <p:nvPr>
            <p:ph type="title"/>
          </p:nvPr>
        </p:nvSpPr>
        <p:spPr/>
        <p:txBody>
          <a:bodyPr/>
          <a:lstStyle/>
          <a:p>
            <a:r>
              <a:rPr lang="en-US" dirty="0"/>
              <a:t>NỘI DUNG</a:t>
            </a:r>
          </a:p>
        </p:txBody>
      </p:sp>
      <p:sp>
        <p:nvSpPr>
          <p:cNvPr id="4" name="Hộp Văn bản 3">
            <a:extLst>
              <a:ext uri="{FF2B5EF4-FFF2-40B4-BE49-F238E27FC236}">
                <a16:creationId xmlns:a16="http://schemas.microsoft.com/office/drawing/2014/main" id="{810D4885-0923-1617-FCDA-C7DAC602CAD6}"/>
              </a:ext>
            </a:extLst>
          </p:cNvPr>
          <p:cNvSpPr txBox="1"/>
          <p:nvPr/>
        </p:nvSpPr>
        <p:spPr>
          <a:xfrm>
            <a:off x="889907" y="1632362"/>
            <a:ext cx="8441872" cy="1881990"/>
          </a:xfrm>
          <a:prstGeom prst="rect">
            <a:avLst/>
          </a:prstGeom>
          <a:noFill/>
        </p:spPr>
        <p:txBody>
          <a:bodyPr wrap="square" rtlCol="0">
            <a:spAutoFit/>
          </a:bodyPr>
          <a:lstStyle/>
          <a:p>
            <a:pPr algn="just">
              <a:lnSpc>
                <a:spcPct val="150000"/>
              </a:lnSpc>
            </a:pPr>
            <a:r>
              <a:rPr lang="en-US" sz="2000" dirty="0">
                <a:solidFill>
                  <a:schemeClr val="accent6"/>
                </a:solidFill>
              </a:rPr>
              <a:t>CƠ SỞ DỮ LIỆU BÀI TOÁN.</a:t>
            </a:r>
          </a:p>
          <a:p>
            <a:pPr algn="just">
              <a:lnSpc>
                <a:spcPct val="150000"/>
              </a:lnSpc>
            </a:pPr>
            <a:r>
              <a:rPr lang="en-US" sz="2000" dirty="0">
                <a:solidFill>
                  <a:schemeClr val="accent6"/>
                </a:solidFill>
              </a:rPr>
              <a:t>TRANG ĐĂNG NHẬP, TRANG ĐỔI MẬT KHẨU, TRANG ĐĂNG KÝ.</a:t>
            </a:r>
          </a:p>
          <a:p>
            <a:pPr algn="just">
              <a:lnSpc>
                <a:spcPct val="150000"/>
              </a:lnSpc>
            </a:pPr>
            <a:r>
              <a:rPr lang="en-US" sz="2000" dirty="0">
                <a:solidFill>
                  <a:schemeClr val="accent6"/>
                </a:solidFill>
              </a:rPr>
              <a:t>TRANG NGƯỜI DÙNG (CHỨC NĂNG TÌM KIẾM, THANH MENU).</a:t>
            </a:r>
          </a:p>
          <a:p>
            <a:pPr algn="just">
              <a:lnSpc>
                <a:spcPct val="150000"/>
              </a:lnSpc>
            </a:pPr>
            <a:r>
              <a:rPr lang="en-US" sz="2000" dirty="0">
                <a:solidFill>
                  <a:schemeClr val="accent6"/>
                </a:solidFill>
              </a:rPr>
              <a:t>TRANG ADMIN.</a:t>
            </a:r>
          </a:p>
        </p:txBody>
      </p:sp>
      <p:sp>
        <p:nvSpPr>
          <p:cNvPr id="5" name="Sao: 5 Cánh 4">
            <a:extLst>
              <a:ext uri="{FF2B5EF4-FFF2-40B4-BE49-F238E27FC236}">
                <a16:creationId xmlns:a16="http://schemas.microsoft.com/office/drawing/2014/main" id="{D3068C42-712B-20CF-05F6-7ECC4EEB2CE1}"/>
              </a:ext>
            </a:extLst>
          </p:cNvPr>
          <p:cNvSpPr/>
          <p:nvPr/>
        </p:nvSpPr>
        <p:spPr>
          <a:xfrm>
            <a:off x="597354" y="1793239"/>
            <a:ext cx="243386" cy="2286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ao: 5 Cánh 5">
            <a:extLst>
              <a:ext uri="{FF2B5EF4-FFF2-40B4-BE49-F238E27FC236}">
                <a16:creationId xmlns:a16="http://schemas.microsoft.com/office/drawing/2014/main" id="{642DD904-3C19-73A3-7F54-EDB2320DAB14}"/>
              </a:ext>
            </a:extLst>
          </p:cNvPr>
          <p:cNvSpPr/>
          <p:nvPr/>
        </p:nvSpPr>
        <p:spPr>
          <a:xfrm>
            <a:off x="598307" y="2240098"/>
            <a:ext cx="243386" cy="2286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ao: 5 Cánh 6">
            <a:extLst>
              <a:ext uri="{FF2B5EF4-FFF2-40B4-BE49-F238E27FC236}">
                <a16:creationId xmlns:a16="http://schemas.microsoft.com/office/drawing/2014/main" id="{1950E7F6-FC28-5F5B-58F8-3B3048559BBD}"/>
              </a:ext>
            </a:extLst>
          </p:cNvPr>
          <p:cNvSpPr/>
          <p:nvPr/>
        </p:nvSpPr>
        <p:spPr>
          <a:xfrm>
            <a:off x="597354" y="2692218"/>
            <a:ext cx="243386" cy="2286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ao: 5 Cánh 7">
            <a:extLst>
              <a:ext uri="{FF2B5EF4-FFF2-40B4-BE49-F238E27FC236}">
                <a16:creationId xmlns:a16="http://schemas.microsoft.com/office/drawing/2014/main" id="{4613EA4F-8592-9046-B4D9-A2B4C6330E2D}"/>
              </a:ext>
            </a:extLst>
          </p:cNvPr>
          <p:cNvSpPr/>
          <p:nvPr/>
        </p:nvSpPr>
        <p:spPr>
          <a:xfrm>
            <a:off x="598261" y="3144338"/>
            <a:ext cx="243386" cy="2286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727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a:latin typeface="+mj-lt"/>
              </a:rPr>
              <a:t>CƠ SỞ DỮ LIỆU BÀI TOÁN</a:t>
            </a:r>
          </a:p>
        </p:txBody>
      </p:sp>
      <p:sp>
        <p:nvSpPr>
          <p:cNvPr id="11" name="TextBox 10">
            <a:extLst>
              <a:ext uri="{FF2B5EF4-FFF2-40B4-BE49-F238E27FC236}">
                <a16:creationId xmlns:a16="http://schemas.microsoft.com/office/drawing/2014/main" id="{F07193C0-AE51-19FD-BD91-102D4E995D9E}"/>
              </a:ext>
            </a:extLst>
          </p:cNvPr>
          <p:cNvSpPr txBox="1"/>
          <p:nvPr/>
        </p:nvSpPr>
        <p:spPr>
          <a:xfrm>
            <a:off x="214313" y="2571750"/>
            <a:ext cx="2014538" cy="615361"/>
          </a:xfrm>
          <a:prstGeom prst="rect">
            <a:avLst/>
          </a:prstGeom>
          <a:noFill/>
        </p:spPr>
        <p:txBody>
          <a:bodyPr wrap="square" rtlCol="0">
            <a:spAutoFit/>
          </a:bodyPr>
          <a:lstStyle/>
          <a:p>
            <a:pPr marL="457200" algn="just">
              <a:lnSpc>
                <a:spcPct val="107000"/>
              </a:lnSpc>
            </a:pPr>
            <a:r>
              <a:rPr lang="en-US" sz="1800" kern="100">
                <a:solidFill>
                  <a:schemeClr val="bg2"/>
                </a:solidFill>
                <a:effectLst/>
                <a:latin typeface="+mj-lt"/>
                <a:ea typeface="Calibri" panose="020F0502020204030204" pitchFamily="34" charset="0"/>
                <a:cs typeface="Times New Roman" panose="02020603050405020304" pitchFamily="18" charset="0"/>
              </a:rPr>
              <a:t>MAP 5V5</a:t>
            </a:r>
          </a:p>
          <a:p>
            <a:pPr marL="15875" indent="441325" algn="just">
              <a:lnSpc>
                <a:spcPct val="115000"/>
              </a:lnSpc>
              <a:spcAft>
                <a:spcPts val="800"/>
              </a:spcAft>
            </a:pPr>
            <a:endParaRPr lang="en-US">
              <a:solidFill>
                <a:schemeClr val="bg2"/>
              </a:solidFill>
              <a:latin typeface="+mj-lt"/>
            </a:endParaRPr>
          </a:p>
        </p:txBody>
      </p:sp>
      <p:pic>
        <p:nvPicPr>
          <p:cNvPr id="2" name="Hình ảnh 1">
            <a:extLst>
              <a:ext uri="{FF2B5EF4-FFF2-40B4-BE49-F238E27FC236}">
                <a16:creationId xmlns:a16="http://schemas.microsoft.com/office/drawing/2014/main" id="{AC0AC19C-F2B5-0DD1-AE82-D1C981EF8726}"/>
              </a:ext>
            </a:extLst>
          </p:cNvPr>
          <p:cNvPicPr>
            <a:picLocks noChangeAspect="1"/>
          </p:cNvPicPr>
          <p:nvPr/>
        </p:nvPicPr>
        <p:blipFill>
          <a:blip r:embed="rId3"/>
          <a:stretch>
            <a:fillRect/>
          </a:stretch>
        </p:blipFill>
        <p:spPr>
          <a:xfrm>
            <a:off x="2328862" y="1262490"/>
            <a:ext cx="5943600" cy="3435985"/>
          </a:xfrm>
          <a:prstGeom prst="rect">
            <a:avLst/>
          </a:prstGeom>
        </p:spPr>
      </p:pic>
    </p:spTree>
    <p:extLst>
      <p:ext uri="{BB962C8B-B14F-4D97-AF65-F5344CB8AC3E}">
        <p14:creationId xmlns:p14="http://schemas.microsoft.com/office/powerpoint/2010/main" val="21982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a:latin typeface="+mj-lt"/>
              </a:rPr>
              <a:t>CƠ SỞ DỮ LIỆU BÀI TOÁN</a:t>
            </a:r>
          </a:p>
        </p:txBody>
      </p:sp>
      <p:sp>
        <p:nvSpPr>
          <p:cNvPr id="11" name="TextBox 10">
            <a:extLst>
              <a:ext uri="{FF2B5EF4-FFF2-40B4-BE49-F238E27FC236}">
                <a16:creationId xmlns:a16="http://schemas.microsoft.com/office/drawing/2014/main" id="{F07193C0-AE51-19FD-BD91-102D4E995D9E}"/>
              </a:ext>
            </a:extLst>
          </p:cNvPr>
          <p:cNvSpPr txBox="1"/>
          <p:nvPr/>
        </p:nvSpPr>
        <p:spPr>
          <a:xfrm>
            <a:off x="342901" y="2571750"/>
            <a:ext cx="2014538" cy="615361"/>
          </a:xfrm>
          <a:prstGeom prst="rect">
            <a:avLst/>
          </a:prstGeom>
          <a:noFill/>
        </p:spPr>
        <p:txBody>
          <a:bodyPr wrap="square" rtlCol="0">
            <a:spAutoFit/>
          </a:bodyPr>
          <a:lstStyle/>
          <a:p>
            <a:pPr marL="457200" algn="just">
              <a:lnSpc>
                <a:spcPct val="107000"/>
              </a:lnSpc>
            </a:pPr>
            <a:r>
              <a:rPr lang="en-US" sz="1800" kern="100">
                <a:solidFill>
                  <a:schemeClr val="bg2"/>
                </a:solidFill>
                <a:effectLst/>
                <a:latin typeface="+mj-lt"/>
                <a:ea typeface="Calibri" panose="020F0502020204030204" pitchFamily="34" charset="0"/>
                <a:cs typeface="Times New Roman" panose="02020603050405020304" pitchFamily="18" charset="0"/>
              </a:rPr>
              <a:t>MAP 3V3</a:t>
            </a:r>
          </a:p>
          <a:p>
            <a:pPr marL="15875" indent="441325" algn="just">
              <a:lnSpc>
                <a:spcPct val="115000"/>
              </a:lnSpc>
              <a:spcAft>
                <a:spcPts val="800"/>
              </a:spcAft>
            </a:pPr>
            <a:endParaRPr lang="en-US">
              <a:solidFill>
                <a:schemeClr val="bg2"/>
              </a:solidFill>
              <a:latin typeface="+mj-lt"/>
            </a:endParaRPr>
          </a:p>
        </p:txBody>
      </p:sp>
      <p:pic>
        <p:nvPicPr>
          <p:cNvPr id="3" name="Hình ảnh 1">
            <a:extLst>
              <a:ext uri="{FF2B5EF4-FFF2-40B4-BE49-F238E27FC236}">
                <a16:creationId xmlns:a16="http://schemas.microsoft.com/office/drawing/2014/main" id="{EBD4FB4C-5668-244B-423A-E2C83C3C315A}"/>
              </a:ext>
            </a:extLst>
          </p:cNvPr>
          <p:cNvPicPr>
            <a:picLocks noChangeAspect="1"/>
          </p:cNvPicPr>
          <p:nvPr/>
        </p:nvPicPr>
        <p:blipFill>
          <a:blip r:embed="rId3"/>
          <a:stretch>
            <a:fillRect/>
          </a:stretch>
        </p:blipFill>
        <p:spPr>
          <a:xfrm>
            <a:off x="2480400" y="1252330"/>
            <a:ext cx="5943600" cy="3446145"/>
          </a:xfrm>
          <a:prstGeom prst="rect">
            <a:avLst/>
          </a:prstGeom>
        </p:spPr>
      </p:pic>
    </p:spTree>
    <p:extLst>
      <p:ext uri="{BB962C8B-B14F-4D97-AF65-F5344CB8AC3E}">
        <p14:creationId xmlns:p14="http://schemas.microsoft.com/office/powerpoint/2010/main" val="24143314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a:latin typeface="+mj-lt"/>
              </a:rPr>
              <a:t>CƠ SỞ DỮ LIỆU BÀI TOÁN</a:t>
            </a:r>
          </a:p>
        </p:txBody>
      </p:sp>
      <p:sp>
        <p:nvSpPr>
          <p:cNvPr id="11" name="TextBox 10">
            <a:extLst>
              <a:ext uri="{FF2B5EF4-FFF2-40B4-BE49-F238E27FC236}">
                <a16:creationId xmlns:a16="http://schemas.microsoft.com/office/drawing/2014/main" id="{F07193C0-AE51-19FD-BD91-102D4E995D9E}"/>
              </a:ext>
            </a:extLst>
          </p:cNvPr>
          <p:cNvSpPr txBox="1"/>
          <p:nvPr/>
        </p:nvSpPr>
        <p:spPr>
          <a:xfrm>
            <a:off x="307181" y="2571750"/>
            <a:ext cx="2014538" cy="615361"/>
          </a:xfrm>
          <a:prstGeom prst="rect">
            <a:avLst/>
          </a:prstGeom>
          <a:noFill/>
        </p:spPr>
        <p:txBody>
          <a:bodyPr wrap="square" rtlCol="0">
            <a:spAutoFit/>
          </a:bodyPr>
          <a:lstStyle/>
          <a:p>
            <a:pPr marL="457200" algn="just">
              <a:lnSpc>
                <a:spcPct val="107000"/>
              </a:lnSpc>
            </a:pPr>
            <a:r>
              <a:rPr lang="en-US" sz="1800" kern="100">
                <a:solidFill>
                  <a:schemeClr val="bg2"/>
                </a:solidFill>
                <a:effectLst/>
                <a:latin typeface="+mj-lt"/>
                <a:ea typeface="Calibri" panose="020F0502020204030204" pitchFamily="34" charset="0"/>
                <a:cs typeface="Times New Roman" panose="02020603050405020304" pitchFamily="18" charset="0"/>
              </a:rPr>
              <a:t>MAP 1V1</a:t>
            </a:r>
          </a:p>
          <a:p>
            <a:pPr marL="15875" indent="441325" algn="just">
              <a:lnSpc>
                <a:spcPct val="115000"/>
              </a:lnSpc>
              <a:spcAft>
                <a:spcPts val="800"/>
              </a:spcAft>
            </a:pPr>
            <a:endParaRPr lang="en-US">
              <a:solidFill>
                <a:schemeClr val="bg2"/>
              </a:solidFill>
              <a:latin typeface="+mj-lt"/>
            </a:endParaRPr>
          </a:p>
        </p:txBody>
      </p:sp>
      <p:pic>
        <p:nvPicPr>
          <p:cNvPr id="2" name="Hình ảnh 1" descr="Ảnh có chứa văn bản, ảnh chụp màn hình, Phông chữ, số&#10;&#10;Mô tả được tạo tự động">
            <a:extLst>
              <a:ext uri="{FF2B5EF4-FFF2-40B4-BE49-F238E27FC236}">
                <a16:creationId xmlns:a16="http://schemas.microsoft.com/office/drawing/2014/main" id="{52EE89B8-12A7-464A-66A0-FF20EBADE328}"/>
              </a:ext>
            </a:extLst>
          </p:cNvPr>
          <p:cNvPicPr>
            <a:picLocks noChangeAspect="1"/>
          </p:cNvPicPr>
          <p:nvPr/>
        </p:nvPicPr>
        <p:blipFill>
          <a:blip r:embed="rId3"/>
          <a:stretch>
            <a:fillRect/>
          </a:stretch>
        </p:blipFill>
        <p:spPr>
          <a:xfrm>
            <a:off x="2414587" y="1254284"/>
            <a:ext cx="5943600" cy="3392170"/>
          </a:xfrm>
          <a:prstGeom prst="rect">
            <a:avLst/>
          </a:prstGeom>
        </p:spPr>
      </p:pic>
    </p:spTree>
    <p:extLst>
      <p:ext uri="{BB962C8B-B14F-4D97-AF65-F5344CB8AC3E}">
        <p14:creationId xmlns:p14="http://schemas.microsoft.com/office/powerpoint/2010/main" val="27776318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sz="2400" b="1">
                <a:latin typeface="+mj-lt"/>
              </a:rPr>
              <a:t>ĐĂNG NHẬP, ĐỔI MẬT KHẨU, ĐĂNG KÝ</a:t>
            </a:r>
          </a:p>
        </p:txBody>
      </p:sp>
      <p:sp>
        <p:nvSpPr>
          <p:cNvPr id="2" name="TextBox 1">
            <a:extLst>
              <a:ext uri="{FF2B5EF4-FFF2-40B4-BE49-F238E27FC236}">
                <a16:creationId xmlns:a16="http://schemas.microsoft.com/office/drawing/2014/main" id="{E8469114-3409-BF4F-25B3-0219A9FF884D}"/>
              </a:ext>
            </a:extLst>
          </p:cNvPr>
          <p:cNvSpPr txBox="1"/>
          <p:nvPr/>
        </p:nvSpPr>
        <p:spPr>
          <a:xfrm>
            <a:off x="1293020" y="2647019"/>
            <a:ext cx="2850356" cy="307777"/>
          </a:xfrm>
          <a:prstGeom prst="rect">
            <a:avLst/>
          </a:prstGeom>
          <a:noFill/>
        </p:spPr>
        <p:txBody>
          <a:bodyPr wrap="square" rtlCol="0">
            <a:spAutoFit/>
          </a:bodyPr>
          <a:lstStyle/>
          <a:p>
            <a:r>
              <a:rPr lang="en-US">
                <a:solidFill>
                  <a:schemeClr val="bg2"/>
                </a:solidFill>
                <a:latin typeface="+mj-lt"/>
              </a:rPr>
              <a:t>TRANG ĐĂNG NHẬP</a:t>
            </a:r>
          </a:p>
        </p:txBody>
      </p:sp>
      <p:sp>
        <p:nvSpPr>
          <p:cNvPr id="3" name="TextBox 2">
            <a:extLst>
              <a:ext uri="{FF2B5EF4-FFF2-40B4-BE49-F238E27FC236}">
                <a16:creationId xmlns:a16="http://schemas.microsoft.com/office/drawing/2014/main" id="{B600A1EF-52FE-72E4-D929-26E0A4700D43}"/>
              </a:ext>
            </a:extLst>
          </p:cNvPr>
          <p:cNvSpPr txBox="1"/>
          <p:nvPr/>
        </p:nvSpPr>
        <p:spPr>
          <a:xfrm>
            <a:off x="6425802" y="2647018"/>
            <a:ext cx="2850356" cy="307777"/>
          </a:xfrm>
          <a:prstGeom prst="rect">
            <a:avLst/>
          </a:prstGeom>
          <a:noFill/>
        </p:spPr>
        <p:txBody>
          <a:bodyPr wrap="square" rtlCol="0">
            <a:spAutoFit/>
          </a:bodyPr>
          <a:lstStyle/>
          <a:p>
            <a:r>
              <a:rPr lang="en-US">
                <a:solidFill>
                  <a:schemeClr val="bg2"/>
                </a:solidFill>
                <a:latin typeface="+mj-lt"/>
              </a:rPr>
              <a:t>TRANG ĐĂNG KÝ</a:t>
            </a:r>
          </a:p>
        </p:txBody>
      </p:sp>
      <p:sp>
        <p:nvSpPr>
          <p:cNvPr id="4" name="TextBox 3">
            <a:extLst>
              <a:ext uri="{FF2B5EF4-FFF2-40B4-BE49-F238E27FC236}">
                <a16:creationId xmlns:a16="http://schemas.microsoft.com/office/drawing/2014/main" id="{521F1EA1-820C-CB6A-87B5-9A73E3EAEEE1}"/>
              </a:ext>
            </a:extLst>
          </p:cNvPr>
          <p:cNvSpPr txBox="1"/>
          <p:nvPr/>
        </p:nvSpPr>
        <p:spPr>
          <a:xfrm>
            <a:off x="3489836" y="4544586"/>
            <a:ext cx="2164327" cy="307777"/>
          </a:xfrm>
          <a:prstGeom prst="rect">
            <a:avLst/>
          </a:prstGeom>
          <a:noFill/>
        </p:spPr>
        <p:txBody>
          <a:bodyPr wrap="square" rtlCol="0">
            <a:spAutoFit/>
          </a:bodyPr>
          <a:lstStyle/>
          <a:p>
            <a:r>
              <a:rPr lang="en-US">
                <a:solidFill>
                  <a:schemeClr val="bg2"/>
                </a:solidFill>
                <a:latin typeface="+mj-lt"/>
              </a:rPr>
              <a:t>TRANG ĐỔI MẬT KHẨU</a:t>
            </a:r>
          </a:p>
        </p:txBody>
      </p:sp>
      <p:pic>
        <p:nvPicPr>
          <p:cNvPr id="5" name="Hình ảnh 1" descr="Ảnh có chứa đá ngầm, ảnh chụp màn hình, Game PC, Game chiến thuật&#10;&#10;Mô tả được tạo tự động">
            <a:extLst>
              <a:ext uri="{FF2B5EF4-FFF2-40B4-BE49-F238E27FC236}">
                <a16:creationId xmlns:a16="http://schemas.microsoft.com/office/drawing/2014/main" id="{E1536166-BE86-8CDD-0523-629E88424B83}"/>
              </a:ext>
            </a:extLst>
          </p:cNvPr>
          <p:cNvPicPr>
            <a:picLocks noChangeAspect="1"/>
          </p:cNvPicPr>
          <p:nvPr/>
        </p:nvPicPr>
        <p:blipFill>
          <a:blip r:embed="rId3"/>
          <a:stretch>
            <a:fillRect/>
          </a:stretch>
        </p:blipFill>
        <p:spPr>
          <a:xfrm>
            <a:off x="800101" y="1057162"/>
            <a:ext cx="2921794" cy="1514588"/>
          </a:xfrm>
          <a:prstGeom prst="rect">
            <a:avLst/>
          </a:prstGeom>
        </p:spPr>
      </p:pic>
      <p:pic>
        <p:nvPicPr>
          <p:cNvPr id="6" name="Hình ảnh 1" descr="Ảnh có chứa Game PC, ảnh chụp màn hình, đá ngầm, Game chiến thuật&#10;&#10;Mô tả được tạo tự động">
            <a:extLst>
              <a:ext uri="{FF2B5EF4-FFF2-40B4-BE49-F238E27FC236}">
                <a16:creationId xmlns:a16="http://schemas.microsoft.com/office/drawing/2014/main" id="{7BE202B2-B12F-1E26-995A-2D64606615C7}"/>
              </a:ext>
            </a:extLst>
          </p:cNvPr>
          <p:cNvPicPr>
            <a:picLocks noChangeAspect="1"/>
          </p:cNvPicPr>
          <p:nvPr/>
        </p:nvPicPr>
        <p:blipFill>
          <a:blip r:embed="rId4"/>
          <a:stretch>
            <a:fillRect/>
          </a:stretch>
        </p:blipFill>
        <p:spPr>
          <a:xfrm>
            <a:off x="5634631" y="1017725"/>
            <a:ext cx="2921793" cy="1514588"/>
          </a:xfrm>
          <a:prstGeom prst="rect">
            <a:avLst/>
          </a:prstGeom>
        </p:spPr>
      </p:pic>
      <p:pic>
        <p:nvPicPr>
          <p:cNvPr id="1026" name="Picture 2" descr="Không có mô tả.">
            <a:extLst>
              <a:ext uri="{FF2B5EF4-FFF2-40B4-BE49-F238E27FC236}">
                <a16:creationId xmlns:a16="http://schemas.microsoft.com/office/drawing/2014/main" id="{53DE5368-56D4-6691-2AFF-FFE3B5B0EF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651"/>
          <a:stretch/>
        </p:blipFill>
        <p:spPr bwMode="auto">
          <a:xfrm>
            <a:off x="3098181" y="2992397"/>
            <a:ext cx="2947636" cy="151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7797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sz="2800">
                <a:latin typeface="+mj-lt"/>
              </a:rPr>
              <a:t>TRANG ĐĂNG NHẬP</a:t>
            </a:r>
          </a:p>
        </p:txBody>
      </p:sp>
      <p:pic>
        <p:nvPicPr>
          <p:cNvPr id="2" name="Hình ảnh 1" descr="Ảnh có chứa đá ngầm, ảnh chụp màn hình, Game PC, Game chiến thuật&#10;&#10;Mô tả được tạo tự động">
            <a:extLst>
              <a:ext uri="{FF2B5EF4-FFF2-40B4-BE49-F238E27FC236}">
                <a16:creationId xmlns:a16="http://schemas.microsoft.com/office/drawing/2014/main" id="{0997FD9F-03C3-E595-82EB-232F658CDAC6}"/>
              </a:ext>
            </a:extLst>
          </p:cNvPr>
          <p:cNvPicPr>
            <a:picLocks noChangeAspect="1"/>
          </p:cNvPicPr>
          <p:nvPr/>
        </p:nvPicPr>
        <p:blipFill>
          <a:blip r:embed="rId3"/>
          <a:stretch>
            <a:fillRect/>
          </a:stretch>
        </p:blipFill>
        <p:spPr>
          <a:xfrm>
            <a:off x="3920401" y="1475128"/>
            <a:ext cx="4864918" cy="2521857"/>
          </a:xfrm>
          <a:prstGeom prst="rect">
            <a:avLst/>
          </a:prstGeom>
        </p:spPr>
      </p:pic>
      <p:sp>
        <p:nvSpPr>
          <p:cNvPr id="3" name="TextBox 2">
            <a:extLst>
              <a:ext uri="{FF2B5EF4-FFF2-40B4-BE49-F238E27FC236}">
                <a16:creationId xmlns:a16="http://schemas.microsoft.com/office/drawing/2014/main" id="{11950AE5-3667-5361-DCE1-3F9C452A7A34}"/>
              </a:ext>
            </a:extLst>
          </p:cNvPr>
          <p:cNvSpPr txBox="1"/>
          <p:nvPr/>
        </p:nvSpPr>
        <p:spPr>
          <a:xfrm>
            <a:off x="358681" y="1142592"/>
            <a:ext cx="3348925" cy="3416320"/>
          </a:xfrm>
          <a:prstGeom prst="rect">
            <a:avLst/>
          </a:prstGeom>
          <a:noFill/>
        </p:spPr>
        <p:txBody>
          <a:bodyPr wrap="square" rtlCol="0">
            <a:spAutoFit/>
          </a:bodyPr>
          <a:lstStyle/>
          <a:p>
            <a:r>
              <a:rPr lang="en-US" sz="1800" kern="100">
                <a:solidFill>
                  <a:schemeClr val="bg2"/>
                </a:solidFill>
                <a:effectLst/>
                <a:latin typeface="+mj-lt"/>
                <a:ea typeface="Calibri" panose="020F0502020204030204" pitchFamily="34" charset="0"/>
                <a:cs typeface="Times New Roman" panose="02020603050405020304" pitchFamily="18" charset="0"/>
              </a:rPr>
              <a:t>Tùy vào người dùng khác nhau sẽ có giao diện phù hợp với chức năng của người dùng, tuy nhiên màn hình để đăng nhập vẫn sẽ giống nhau.</a:t>
            </a:r>
          </a:p>
          <a:p>
            <a:endParaRPr lang="en-US" sz="1800" kern="100">
              <a:solidFill>
                <a:schemeClr val="bg2"/>
              </a:solidFill>
              <a:effectLst/>
              <a:latin typeface="+mj-lt"/>
              <a:ea typeface="Calibri" panose="020F0502020204030204" pitchFamily="34" charset="0"/>
              <a:cs typeface="Times New Roman" panose="02020603050405020304" pitchFamily="18" charset="0"/>
            </a:endParaRPr>
          </a:p>
          <a:p>
            <a:r>
              <a:rPr lang="en-US" sz="1800">
                <a:solidFill>
                  <a:schemeClr val="bg2"/>
                </a:solidFill>
                <a:effectLst/>
                <a:latin typeface="+mj-lt"/>
                <a:ea typeface="Calibri" panose="020F0502020204030204" pitchFamily="34" charset="0"/>
              </a:rPr>
              <a:t>Người dùng có thể chọn “Nhớ mật khẩu” để thuận tiện cho việc đăng nhập lần sau, còn nếu đã lưu và không muốn nhớ mật khẩu nữa có thể click vào “Không lưu mật khẩu”.</a:t>
            </a:r>
            <a:endParaRPr lang="en-US">
              <a:solidFill>
                <a:schemeClr val="bg2"/>
              </a:solidFill>
              <a:latin typeface="+mj-lt"/>
            </a:endParaRPr>
          </a:p>
        </p:txBody>
      </p:sp>
      <p:sp>
        <p:nvSpPr>
          <p:cNvPr id="4" name="Hình chữ nhật 3">
            <a:extLst>
              <a:ext uri="{FF2B5EF4-FFF2-40B4-BE49-F238E27FC236}">
                <a16:creationId xmlns:a16="http://schemas.microsoft.com/office/drawing/2014/main" id="{94E3216B-736B-C88A-3243-BE1643A664B9}"/>
              </a:ext>
            </a:extLst>
          </p:cNvPr>
          <p:cNvSpPr/>
          <p:nvPr/>
        </p:nvSpPr>
        <p:spPr>
          <a:xfrm>
            <a:off x="5791200" y="2813050"/>
            <a:ext cx="505883" cy="1439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 name="Đường kết nối Mũi tên Thẳng 5">
            <a:extLst>
              <a:ext uri="{FF2B5EF4-FFF2-40B4-BE49-F238E27FC236}">
                <a16:creationId xmlns:a16="http://schemas.microsoft.com/office/drawing/2014/main" id="{FC53859C-8D56-F695-0CD1-176393AB46CE}"/>
              </a:ext>
            </a:extLst>
          </p:cNvPr>
          <p:cNvCxnSpPr/>
          <p:nvPr/>
        </p:nvCxnSpPr>
        <p:spPr>
          <a:xfrm>
            <a:off x="5395383" y="2681817"/>
            <a:ext cx="359834" cy="167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030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sz="2800">
                <a:latin typeface="+mj-lt"/>
              </a:rPr>
              <a:t>TRANG ĐĂNG NHẬP</a:t>
            </a:r>
          </a:p>
        </p:txBody>
      </p:sp>
      <p:pic>
        <p:nvPicPr>
          <p:cNvPr id="5" name="Hình ảnh 1" descr="Ảnh có chứa ảnh chụp màn hình, văn bản, phần mềm, Phần mềm đa phương tiện&#10;&#10;Mô tả được tạo tự động">
            <a:extLst>
              <a:ext uri="{FF2B5EF4-FFF2-40B4-BE49-F238E27FC236}">
                <a16:creationId xmlns:a16="http://schemas.microsoft.com/office/drawing/2014/main" id="{17E861B2-2901-1494-F85B-4157D46C3E71}"/>
              </a:ext>
            </a:extLst>
          </p:cNvPr>
          <p:cNvPicPr>
            <a:picLocks noChangeAspect="1"/>
          </p:cNvPicPr>
          <p:nvPr/>
        </p:nvPicPr>
        <p:blipFill>
          <a:blip r:embed="rId3"/>
          <a:stretch>
            <a:fillRect/>
          </a:stretch>
        </p:blipFill>
        <p:spPr>
          <a:xfrm>
            <a:off x="3976527" y="1504155"/>
            <a:ext cx="4645662" cy="2539207"/>
          </a:xfrm>
          <a:prstGeom prst="rect">
            <a:avLst/>
          </a:prstGeom>
        </p:spPr>
      </p:pic>
      <p:sp>
        <p:nvSpPr>
          <p:cNvPr id="6" name="TextBox 5">
            <a:extLst>
              <a:ext uri="{FF2B5EF4-FFF2-40B4-BE49-F238E27FC236}">
                <a16:creationId xmlns:a16="http://schemas.microsoft.com/office/drawing/2014/main" id="{E485E167-6D10-7E27-5501-DC348DA45225}"/>
              </a:ext>
            </a:extLst>
          </p:cNvPr>
          <p:cNvSpPr txBox="1"/>
          <p:nvPr/>
        </p:nvSpPr>
        <p:spPr>
          <a:xfrm>
            <a:off x="521811" y="1758095"/>
            <a:ext cx="3101906" cy="2031325"/>
          </a:xfrm>
          <a:prstGeom prst="rect">
            <a:avLst/>
          </a:prstGeom>
          <a:noFill/>
        </p:spPr>
        <p:txBody>
          <a:bodyPr wrap="square" rtlCol="0">
            <a:spAutoFit/>
          </a:bodyPr>
          <a:lstStyle/>
          <a:p>
            <a:r>
              <a:rPr lang="en-US" sz="1800">
                <a:solidFill>
                  <a:schemeClr val="bg2"/>
                </a:solidFill>
                <a:effectLst/>
                <a:latin typeface="+mj-lt"/>
                <a:ea typeface="Calibri" panose="020F0502020204030204" pitchFamily="34" charset="0"/>
              </a:rPr>
              <a:t>Nếu người dùng nhập sai mật khẩu hoặc tên người dùng thì sẽ trở về trang chủ, nhấn đăng nhập lại sẽ có dòng thông báo hiện ra cho người dùng biết họ nhập sai thông tin đăng nhập.</a:t>
            </a:r>
            <a:endParaRPr lang="en-US">
              <a:solidFill>
                <a:schemeClr val="bg2"/>
              </a:solidFill>
              <a:latin typeface="+mj-lt"/>
            </a:endParaRPr>
          </a:p>
        </p:txBody>
      </p:sp>
    </p:spTree>
    <p:extLst>
      <p:ext uri="{BB962C8B-B14F-4D97-AF65-F5344CB8AC3E}">
        <p14:creationId xmlns:p14="http://schemas.microsoft.com/office/powerpoint/2010/main" val="31671836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sz="2800">
                <a:latin typeface="+mj-lt"/>
              </a:rPr>
              <a:t>TRANG ĐĂNG NHẬP</a:t>
            </a:r>
          </a:p>
        </p:txBody>
      </p:sp>
      <p:sp>
        <p:nvSpPr>
          <p:cNvPr id="6" name="TextBox 5">
            <a:extLst>
              <a:ext uri="{FF2B5EF4-FFF2-40B4-BE49-F238E27FC236}">
                <a16:creationId xmlns:a16="http://schemas.microsoft.com/office/drawing/2014/main" id="{E485E167-6D10-7E27-5501-DC348DA45225}"/>
              </a:ext>
            </a:extLst>
          </p:cNvPr>
          <p:cNvSpPr txBox="1"/>
          <p:nvPr/>
        </p:nvSpPr>
        <p:spPr>
          <a:xfrm>
            <a:off x="326713" y="1849953"/>
            <a:ext cx="3916293" cy="1569660"/>
          </a:xfrm>
          <a:prstGeom prst="rect">
            <a:avLst/>
          </a:prstGeom>
          <a:noFill/>
        </p:spPr>
        <p:txBody>
          <a:bodyPr wrap="square" rtlCol="0">
            <a:spAutoFit/>
          </a:bodyPr>
          <a:lstStyle/>
          <a:p>
            <a:r>
              <a:rPr lang="en-US" sz="2400">
                <a:solidFill>
                  <a:schemeClr val="bg2"/>
                </a:solidFill>
                <a:effectLst/>
                <a:latin typeface="+mj-lt"/>
                <a:ea typeface="Calibri" panose="020F0502020204030204" pitchFamily="34" charset="0"/>
              </a:rPr>
              <a:t>Khi người dùng đăng nhập thành công, click chuột vào nút đăng nhập sẽ hiện ra giao diện trang chủ.</a:t>
            </a:r>
            <a:endParaRPr lang="en-US" sz="1800">
              <a:solidFill>
                <a:schemeClr val="bg2"/>
              </a:solidFill>
              <a:latin typeface="+mj-lt"/>
            </a:endParaRPr>
          </a:p>
        </p:txBody>
      </p:sp>
      <p:pic>
        <p:nvPicPr>
          <p:cNvPr id="3" name="Hình ảnh 1" descr="Ảnh có chứa ảnh chụp màn hình, văn bản, Phần mềm đa phương tiện, phần mềm&#10;&#10;Mô tả được tạo tự động">
            <a:extLst>
              <a:ext uri="{FF2B5EF4-FFF2-40B4-BE49-F238E27FC236}">
                <a16:creationId xmlns:a16="http://schemas.microsoft.com/office/drawing/2014/main" id="{CD38581E-8694-2427-854E-79C169A7E980}"/>
              </a:ext>
            </a:extLst>
          </p:cNvPr>
          <p:cNvPicPr>
            <a:picLocks noChangeAspect="1"/>
          </p:cNvPicPr>
          <p:nvPr/>
        </p:nvPicPr>
        <p:blipFill rotWithShape="1">
          <a:blip r:embed="rId3"/>
          <a:srcRect l="1281" t="-1" r="1270" b="1574"/>
          <a:stretch/>
        </p:blipFill>
        <p:spPr>
          <a:xfrm>
            <a:off x="4243006" y="1616075"/>
            <a:ext cx="4489952" cy="2370137"/>
          </a:xfrm>
          <a:prstGeom prst="rect">
            <a:avLst/>
          </a:prstGeom>
        </p:spPr>
      </p:pic>
    </p:spTree>
    <p:extLst>
      <p:ext uri="{BB962C8B-B14F-4D97-AF65-F5344CB8AC3E}">
        <p14:creationId xmlns:p14="http://schemas.microsoft.com/office/powerpoint/2010/main" val="40911336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a:xfrm>
            <a:off x="2095931" y="4059762"/>
            <a:ext cx="4952137" cy="572700"/>
          </a:xfrm>
        </p:spPr>
        <p:txBody>
          <a:bodyPr/>
          <a:lstStyle/>
          <a:p>
            <a:r>
              <a:rPr lang="en-US">
                <a:latin typeface="+mj-lt"/>
              </a:rPr>
              <a:t>TRANG ĐỔI MẬT KHẨU</a:t>
            </a:r>
          </a:p>
        </p:txBody>
      </p:sp>
      <p:pic>
        <p:nvPicPr>
          <p:cNvPr id="2" name="Picture 2" descr="Không có mô tả.">
            <a:extLst>
              <a:ext uri="{FF2B5EF4-FFF2-40B4-BE49-F238E27FC236}">
                <a16:creationId xmlns:a16="http://schemas.microsoft.com/office/drawing/2014/main" id="{D384B6F0-A60A-6607-6690-7677A424BD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51"/>
          <a:stretch/>
        </p:blipFill>
        <p:spPr bwMode="auto">
          <a:xfrm>
            <a:off x="1463887" y="706396"/>
            <a:ext cx="6216226" cy="319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3866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sz="2800">
                <a:latin typeface="+mj-lt"/>
              </a:rPr>
              <a:t>TRANG ĐỔI MẬT KHẨU</a:t>
            </a:r>
          </a:p>
        </p:txBody>
      </p:sp>
      <p:pic>
        <p:nvPicPr>
          <p:cNvPr id="2" name="Picture 2" descr="Không có mô tả.">
            <a:extLst>
              <a:ext uri="{FF2B5EF4-FFF2-40B4-BE49-F238E27FC236}">
                <a16:creationId xmlns:a16="http://schemas.microsoft.com/office/drawing/2014/main" id="{D384B6F0-A60A-6607-6690-7677A424BD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51"/>
          <a:stretch/>
        </p:blipFill>
        <p:spPr bwMode="auto">
          <a:xfrm>
            <a:off x="4750593" y="1730662"/>
            <a:ext cx="3994878" cy="20526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BFABB9-376C-987C-4229-542D11B294CD}"/>
              </a:ext>
            </a:extLst>
          </p:cNvPr>
          <p:cNvSpPr txBox="1"/>
          <p:nvPr/>
        </p:nvSpPr>
        <p:spPr>
          <a:xfrm>
            <a:off x="398529" y="1459199"/>
            <a:ext cx="4352064" cy="646331"/>
          </a:xfrm>
          <a:prstGeom prst="rect">
            <a:avLst/>
          </a:prstGeom>
          <a:noFill/>
        </p:spPr>
        <p:txBody>
          <a:bodyPr wrap="square" rtlCol="0">
            <a:spAutoFit/>
          </a:bodyPr>
          <a:lstStyle/>
          <a:p>
            <a:r>
              <a:rPr lang="en-US" sz="1800">
                <a:solidFill>
                  <a:schemeClr val="bg2"/>
                </a:solidFill>
              </a:rPr>
              <a:t>Tại trang đổi mật khẩu, nhập email liên kết với tài khoản đã đăng kí.</a:t>
            </a:r>
          </a:p>
        </p:txBody>
      </p:sp>
      <p:sp>
        <p:nvSpPr>
          <p:cNvPr id="4" name="TextBox 3">
            <a:extLst>
              <a:ext uri="{FF2B5EF4-FFF2-40B4-BE49-F238E27FC236}">
                <a16:creationId xmlns:a16="http://schemas.microsoft.com/office/drawing/2014/main" id="{3B630A26-632E-4E56-A16B-76E555140954}"/>
              </a:ext>
            </a:extLst>
          </p:cNvPr>
          <p:cNvSpPr txBox="1"/>
          <p:nvPr/>
        </p:nvSpPr>
        <p:spPr>
          <a:xfrm>
            <a:off x="398529" y="2247485"/>
            <a:ext cx="4352064" cy="923330"/>
          </a:xfrm>
          <a:prstGeom prst="rect">
            <a:avLst/>
          </a:prstGeom>
          <a:noFill/>
        </p:spPr>
        <p:txBody>
          <a:bodyPr wrap="square" rtlCol="0">
            <a:spAutoFit/>
          </a:bodyPr>
          <a:lstStyle/>
          <a:p>
            <a:r>
              <a:rPr lang="en-US" sz="1800">
                <a:solidFill>
                  <a:schemeClr val="bg2"/>
                </a:solidFill>
              </a:rPr>
              <a:t>Hệ thống sẽ gửi tin nhắn xác thực vào email đã truy cập. </a:t>
            </a:r>
          </a:p>
          <a:p>
            <a:endParaRPr lang="en-US" sz="1800"/>
          </a:p>
        </p:txBody>
      </p:sp>
      <p:pic>
        <p:nvPicPr>
          <p:cNvPr id="5" name="Picture 2" descr="Không có mô tả.">
            <a:extLst>
              <a:ext uri="{FF2B5EF4-FFF2-40B4-BE49-F238E27FC236}">
                <a16:creationId xmlns:a16="http://schemas.microsoft.com/office/drawing/2014/main" id="{6DBA85A0-BFAA-5C71-A130-9B3621693B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96" t="22223" r="4141" b="8652"/>
          <a:stretch/>
        </p:blipFill>
        <p:spPr bwMode="auto">
          <a:xfrm>
            <a:off x="662848" y="3179836"/>
            <a:ext cx="3294789" cy="1620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21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mj-lt"/>
              </a:rPr>
              <a:t>LỜI MỞ ĐẦU</a:t>
            </a:r>
            <a:endParaRPr sz="2400">
              <a:latin typeface="+mj-lt"/>
            </a:endParaRPr>
          </a:p>
        </p:txBody>
      </p:sp>
      <p:sp>
        <p:nvSpPr>
          <p:cNvPr id="78" name="Google Shape;78;p16"/>
          <p:cNvSpPr txBox="1">
            <a:spLocks noGrp="1"/>
          </p:cNvSpPr>
          <p:nvPr>
            <p:ph type="body" idx="1"/>
          </p:nvPr>
        </p:nvSpPr>
        <p:spPr>
          <a:xfrm>
            <a:off x="288616" y="1279582"/>
            <a:ext cx="4009164" cy="3393300"/>
          </a:xfrm>
          <a:prstGeom prst="rect">
            <a:avLst/>
          </a:prstGeom>
        </p:spPr>
        <p:txBody>
          <a:bodyPr spcFirstLastPara="1" wrap="square" lIns="91425" tIns="91425" rIns="91425" bIns="91425" anchor="t" anchorCtr="0">
            <a:noAutofit/>
          </a:bodyPr>
          <a:lstStyle/>
          <a:p>
            <a:pPr marL="152400" indent="0">
              <a:buSzPts val="1200"/>
              <a:buNone/>
            </a:pPr>
            <a:r>
              <a:rPr lang="en-US" sz="1400" kern="100">
                <a:solidFill>
                  <a:schemeClr val="accent6"/>
                </a:solidFill>
                <a:effectLst/>
                <a:latin typeface="+mj-lt"/>
                <a:ea typeface="Calibri" panose="020F0502020204030204" pitchFamily="34" charset="0"/>
                <a:cs typeface="Times New Roman" panose="02020603050405020304" pitchFamily="18" charset="0"/>
              </a:rPr>
              <a:t>Trước hết, nhóm em xin cảm ơn cô giáo, ThS. Nguyễn Thị Kim Phượng đã nhiệt tình tham gia, hỗ trợ nhóm xây dựng và thiết kế website này.</a:t>
            </a:r>
          </a:p>
          <a:p>
            <a:pPr marL="152400" indent="0">
              <a:buSzPts val="1200"/>
              <a:buNone/>
            </a:pPr>
            <a:endParaRPr lang="en-US" sz="1400" kern="100">
              <a:solidFill>
                <a:schemeClr val="accent6"/>
              </a:solidFill>
              <a:effectLst/>
              <a:latin typeface="+mj-lt"/>
              <a:ea typeface="Calibri" panose="020F0502020204030204" pitchFamily="34" charset="0"/>
              <a:cs typeface="Times New Roman" panose="02020603050405020304" pitchFamily="18" charset="0"/>
            </a:endParaRPr>
          </a:p>
          <a:p>
            <a:pPr marL="152400" indent="0">
              <a:buSzPts val="1200"/>
              <a:buNone/>
            </a:pPr>
            <a:r>
              <a:rPr lang="en-US" sz="1400" kern="100">
                <a:solidFill>
                  <a:schemeClr val="accent6"/>
                </a:solidFill>
                <a:effectLst/>
                <a:latin typeface="+mj-lt"/>
                <a:ea typeface="Calibri" panose="020F0502020204030204" pitchFamily="34" charset="0"/>
                <a:cs typeface="Times New Roman" panose="02020603050405020304" pitchFamily="18" charset="0"/>
              </a:rPr>
              <a:t>Là những người thuộc thế hệ trẻ, chúng em may mắn được tiếp cận sớm với môi trường công nghệ. Mà trong đó, việc sử dụng công nghệ để giải trí cũng là một khía cạnh khá thú vị và nổi bật. Việc chơi game online sẽ trở nên đơn giản hơn khi có sự hướng dẫn, hỗ trợ từ các nhà làm game. Đây cũng chính là  mục đích chính cho dự án cuối kì lần này của nhóm 5 – giúp tối ưu hóa trải nghiệm chơi game của người dùng.</a:t>
            </a:r>
          </a:p>
          <a:p>
            <a:pPr marL="152400" lvl="0" indent="0" algn="l" rtl="0">
              <a:spcBef>
                <a:spcPts val="0"/>
              </a:spcBef>
              <a:spcAft>
                <a:spcPts val="0"/>
              </a:spcAft>
              <a:buClr>
                <a:schemeClr val="dk2"/>
              </a:buClr>
              <a:buSzPts val="1200"/>
              <a:buNone/>
            </a:pPr>
            <a:endParaRPr sz="1050">
              <a:solidFill>
                <a:schemeClr val="accent6"/>
              </a:solidFill>
              <a:latin typeface="+mj-lt"/>
            </a:endParaRPr>
          </a:p>
        </p:txBody>
      </p:sp>
      <p:graphicFrame>
        <p:nvGraphicFramePr>
          <p:cNvPr id="4" name="Chart 3">
            <a:extLst>
              <a:ext uri="{FF2B5EF4-FFF2-40B4-BE49-F238E27FC236}">
                <a16:creationId xmlns:a16="http://schemas.microsoft.com/office/drawing/2014/main" id="{3E18338F-75B2-0A60-5F32-F17910626221}"/>
              </a:ext>
            </a:extLst>
          </p:cNvPr>
          <p:cNvGraphicFramePr/>
          <p:nvPr>
            <p:extLst>
              <p:ext uri="{D42A27DB-BD31-4B8C-83A1-F6EECF244321}">
                <p14:modId xmlns:p14="http://schemas.microsoft.com/office/powerpoint/2010/main" val="2255999070"/>
              </p:ext>
            </p:extLst>
          </p:nvPr>
        </p:nvGraphicFramePr>
        <p:xfrm>
          <a:off x="4572000" y="1279582"/>
          <a:ext cx="4009164" cy="286958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998E436-9421-D91F-40D2-22F5A6AE46F1}"/>
              </a:ext>
            </a:extLst>
          </p:cNvPr>
          <p:cNvSpPr txBox="1"/>
          <p:nvPr/>
        </p:nvSpPr>
        <p:spPr>
          <a:xfrm>
            <a:off x="4992915" y="4318388"/>
            <a:ext cx="3512457" cy="430887"/>
          </a:xfrm>
          <a:prstGeom prst="rect">
            <a:avLst/>
          </a:prstGeom>
          <a:noFill/>
        </p:spPr>
        <p:txBody>
          <a:bodyPr wrap="square" rtlCol="0">
            <a:spAutoFit/>
          </a:bodyPr>
          <a:lstStyle/>
          <a:p>
            <a:r>
              <a:rPr lang="en-US" sz="1050">
                <a:solidFill>
                  <a:schemeClr val="accent6"/>
                </a:solidFill>
                <a:latin typeface="+mj-lt"/>
              </a:rPr>
              <a:t>Nguồn : </a:t>
            </a:r>
            <a:r>
              <a:rPr lang="vi-VN" sz="1050">
                <a:latin typeface="+mj-lt"/>
                <a:hlinkClick r:id="rId4"/>
              </a:rPr>
              <a:t>Kết quả khảo sát game online khiến nhiều người… giật mình | Báo Dân trí (dantri.com.vn)</a:t>
            </a:r>
            <a:endParaRPr lang="en-US" sz="1050">
              <a:solidFill>
                <a:schemeClr val="accent6"/>
              </a:solidFill>
              <a:latin typeface="+mj-lt"/>
            </a:endParaRPr>
          </a:p>
        </p:txBody>
      </p:sp>
      <p:pic>
        <p:nvPicPr>
          <p:cNvPr id="6" name="Picture 5" descr="A picture containing graphics, art, symbol, black and white&#10;&#10;Description automatically generated">
            <a:extLst>
              <a:ext uri="{FF2B5EF4-FFF2-40B4-BE49-F238E27FC236}">
                <a16:creationId xmlns:a16="http://schemas.microsoft.com/office/drawing/2014/main" id="{80EA7718-4458-D8D5-6A22-BBF1198A99FD}"/>
              </a:ext>
            </a:extLst>
          </p:cNvPr>
          <p:cNvPicPr>
            <a:picLocks noChangeAspect="1"/>
          </p:cNvPicPr>
          <p:nvPr/>
        </p:nvPicPr>
        <p:blipFill>
          <a:blip r:embed="rId5"/>
          <a:stretch>
            <a:fillRect/>
          </a:stretch>
        </p:blipFill>
        <p:spPr>
          <a:xfrm>
            <a:off x="7875560" y="182935"/>
            <a:ext cx="1096880" cy="10968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randombar(horizontal)">
                                      <p:cBhvr>
                                        <p:cTn id="7" dur="500"/>
                                        <p:tgtEl>
                                          <p:spTgt spid="7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 calcmode="lin" valueType="num">
                                      <p:cBhvr additive="base">
                                        <p:cTn id="11"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78">
                                            <p:txEl>
                                              <p:pRg st="2" end="2"/>
                                            </p:txEl>
                                          </p:spTgt>
                                        </p:tgtEl>
                                        <p:attrNameLst>
                                          <p:attrName>style.visibility</p:attrName>
                                        </p:attrNameLst>
                                      </p:cBhvr>
                                      <p:to>
                                        <p:strVal val="visible"/>
                                      </p:to>
                                    </p:set>
                                    <p:anim calcmode="lin" valueType="num">
                                      <p:cBhvr additive="base">
                                        <p:cTn id="16" dur="500" fill="hold"/>
                                        <p:tgtEl>
                                          <p:spTgt spid="78">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8">
                                            <p:txEl>
                                              <p:pRg st="2" end="2"/>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build="p"/>
      <p:bldGraphic spid="4" grpId="0">
        <p:bldAsOne/>
      </p:bldGraphic>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sz="2800">
                <a:latin typeface="+mj-lt"/>
              </a:rPr>
              <a:t>TRANG ĐỔI MẬT KHẨU</a:t>
            </a:r>
          </a:p>
        </p:txBody>
      </p:sp>
      <p:sp>
        <p:nvSpPr>
          <p:cNvPr id="6" name="TextBox 5">
            <a:extLst>
              <a:ext uri="{FF2B5EF4-FFF2-40B4-BE49-F238E27FC236}">
                <a16:creationId xmlns:a16="http://schemas.microsoft.com/office/drawing/2014/main" id="{4BA18BB3-FE48-5739-5615-69215A021370}"/>
              </a:ext>
            </a:extLst>
          </p:cNvPr>
          <p:cNvSpPr txBox="1"/>
          <p:nvPr/>
        </p:nvSpPr>
        <p:spPr>
          <a:xfrm>
            <a:off x="468784" y="1400175"/>
            <a:ext cx="3573393" cy="3077766"/>
          </a:xfrm>
          <a:prstGeom prst="rect">
            <a:avLst/>
          </a:prstGeom>
          <a:noFill/>
        </p:spPr>
        <p:txBody>
          <a:bodyPr wrap="square" rtlCol="0">
            <a:spAutoFit/>
          </a:bodyPr>
          <a:lstStyle/>
          <a:p>
            <a:r>
              <a:rPr lang="en-US" sz="1800" kern="100" dirty="0" err="1">
                <a:solidFill>
                  <a:schemeClr val="bg2"/>
                </a:solidFill>
                <a:latin typeface="+mj-lt"/>
                <a:ea typeface="Calibri" panose="020F0502020204030204" pitchFamily="34" charset="0"/>
                <a:cs typeface="Times New Roman" panose="02020603050405020304" pitchFamily="18" charset="0"/>
              </a:rPr>
              <a:t>C</a:t>
            </a:r>
            <a:r>
              <a:rPr lang="en-US" sz="1800" kern="100" dirty="0" err="1">
                <a:solidFill>
                  <a:schemeClr val="bg2"/>
                </a:solidFill>
                <a:effectLst/>
                <a:latin typeface="+mj-lt"/>
                <a:ea typeface="Calibri" panose="020F0502020204030204" pitchFamily="34" charset="0"/>
                <a:cs typeface="Times New Roman" panose="02020603050405020304" pitchFamily="18" charset="0"/>
              </a:rPr>
              <a:t>hỉ</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cần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nhấp</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vào</a:t>
            </a:r>
            <a:r>
              <a:rPr lang="en-US" sz="1800" kern="100" dirty="0">
                <a:solidFill>
                  <a:schemeClr val="bg2"/>
                </a:solidFill>
                <a:effectLst/>
                <a:latin typeface="+mj-lt"/>
                <a:ea typeface="Calibri" panose="020F0502020204030204" pitchFamily="34" charset="0"/>
                <a:cs typeface="Times New Roman" panose="02020603050405020304" pitchFamily="18" charset="0"/>
              </a:rPr>
              <a:t> link </a:t>
            </a:r>
            <a:r>
              <a:rPr lang="en-US" sz="1800" kern="100" dirty="0" err="1">
                <a:solidFill>
                  <a:schemeClr val="bg2"/>
                </a:solidFill>
                <a:effectLst/>
                <a:latin typeface="+mj-lt"/>
                <a:ea typeface="Calibri" panose="020F0502020204030204" pitchFamily="34" charset="0"/>
                <a:cs typeface="Times New Roman" panose="02020603050405020304" pitchFamily="18" charset="0"/>
              </a:rPr>
              <a:t>xác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nhận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th</a:t>
            </a:r>
            <a:r>
              <a:rPr lang="en-US" sz="1800" kern="100" dirty="0" err="1">
                <a:solidFill>
                  <a:schemeClr val="bg2"/>
                </a:solidFill>
                <a:latin typeface="+mj-lt"/>
                <a:ea typeface="Calibri" panose="020F0502020204030204" pitchFamily="34" charset="0"/>
                <a:cs typeface="Times New Roman" panose="02020603050405020304" pitchFamily="18" charset="0"/>
              </a:rPr>
              <a:t>ì</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sẽ</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được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đưa</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đến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trang</a:t>
            </a:r>
            <a:r>
              <a:rPr lang="en-US" sz="1800" kern="100" dirty="0">
                <a:solidFill>
                  <a:schemeClr val="bg2"/>
                </a:solidFill>
                <a:effectLst/>
                <a:latin typeface="+mj-lt"/>
                <a:ea typeface="Calibri" panose="020F0502020204030204" pitchFamily="34" charset="0"/>
                <a:cs typeface="Times New Roman" panose="02020603050405020304" pitchFamily="18" charset="0"/>
              </a:rPr>
              <a:t> Reset Password.</a:t>
            </a:r>
          </a:p>
          <a:p>
            <a:r>
              <a:rPr lang="en-US" sz="1800" kern="100" dirty="0" err="1">
                <a:solidFill>
                  <a:schemeClr val="bg2"/>
                </a:solidFill>
                <a:effectLst/>
                <a:latin typeface="+mj-lt"/>
                <a:ea typeface="Calibri" panose="020F0502020204030204" pitchFamily="34" charset="0"/>
                <a:cs typeface="Times New Roman" panose="02020603050405020304" pitchFamily="18" charset="0"/>
              </a:rPr>
              <a:t>Nhập</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lại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mật</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khẩu</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mới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và</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hoàn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thành</a:t>
            </a:r>
            <a:r>
              <a:rPr lang="en-US" sz="1800" kern="100" dirty="0">
                <a:solidFill>
                  <a:schemeClr val="bg2"/>
                </a:solidFill>
                <a:effectLst/>
                <a:latin typeface="+mj-lt"/>
                <a:ea typeface="Calibri" panose="020F0502020204030204" pitchFamily="34" charset="0"/>
                <a:cs typeface="Times New Roman" panose="02020603050405020304" pitchFamily="18" charset="0"/>
              </a:rPr>
              <a:t>.</a:t>
            </a:r>
          </a:p>
          <a:p>
            <a:r>
              <a:rPr lang="en-US" sz="1800" dirty="0" err="1">
                <a:solidFill>
                  <a:schemeClr val="bg2"/>
                </a:solidFill>
                <a:effectLst/>
                <a:latin typeface="+mj-lt"/>
                <a:ea typeface="Calibri" panose="020F0502020204030204" pitchFamily="34" charset="0"/>
              </a:rPr>
              <a:t>Nếu</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thay</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đổi</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mật</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khẩu</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thành</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công</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sẽ</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hiện</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thông</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báo</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cho</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người</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dùng</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hoặc</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không</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thành</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công</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khi</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người</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dùng</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nhập</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mật</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khẩu</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không</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trùng</a:t>
            </a:r>
            <a:r>
              <a:rPr lang="en-US" sz="1800" dirty="0">
                <a:solidFill>
                  <a:schemeClr val="bg2"/>
                </a:solidFill>
                <a:effectLst/>
                <a:latin typeface="+mj-lt"/>
                <a:ea typeface="Calibri" panose="020F0502020204030204" pitchFamily="34" charset="0"/>
              </a:rPr>
              <a:t> </a:t>
            </a:r>
            <a:r>
              <a:rPr lang="en-US" sz="1800" dirty="0" err="1">
                <a:solidFill>
                  <a:schemeClr val="bg2"/>
                </a:solidFill>
                <a:effectLst/>
                <a:latin typeface="+mj-lt"/>
                <a:ea typeface="Calibri" panose="020F0502020204030204" pitchFamily="34" charset="0"/>
              </a:rPr>
              <a:t>khớp</a:t>
            </a:r>
            <a:r>
              <a:rPr lang="en-US" sz="1800" dirty="0">
                <a:solidFill>
                  <a:schemeClr val="bg2"/>
                </a:solidFill>
                <a:effectLst/>
                <a:latin typeface="+mj-lt"/>
                <a:ea typeface="Calibri" panose="020F0502020204030204" pitchFamily="34" charset="0"/>
              </a:rPr>
              <a:t>.</a:t>
            </a:r>
            <a:endParaRPr lang="en-US" sz="1800" kern="100" dirty="0">
              <a:solidFill>
                <a:schemeClr val="bg2"/>
              </a:solidFill>
              <a:effectLst/>
              <a:latin typeface="+mj-lt"/>
              <a:ea typeface="Calibri" panose="020F0502020204030204" pitchFamily="34" charset="0"/>
              <a:cs typeface="Times New Roman" panose="02020603050405020304" pitchFamily="18" charset="0"/>
            </a:endParaRPr>
          </a:p>
          <a:p>
            <a:endParaRPr lang="en-US" dirty="0">
              <a:solidFill>
                <a:schemeClr val="bg2"/>
              </a:solidFill>
              <a:latin typeface="+mj-lt"/>
            </a:endParaRPr>
          </a:p>
        </p:txBody>
      </p:sp>
      <p:pic>
        <p:nvPicPr>
          <p:cNvPr id="7" name="Hình ảnh 1" descr="Ảnh có chứa đá ngầm, Game PC, Game chiến thuật, ảnh chụp màn hình&#10;&#10;Mô tả được tạo tự động">
            <a:extLst>
              <a:ext uri="{FF2B5EF4-FFF2-40B4-BE49-F238E27FC236}">
                <a16:creationId xmlns:a16="http://schemas.microsoft.com/office/drawing/2014/main" id="{7CEC76B6-667A-850D-73F3-42A5592B3943}"/>
              </a:ext>
            </a:extLst>
          </p:cNvPr>
          <p:cNvPicPr>
            <a:picLocks noChangeAspect="1"/>
          </p:cNvPicPr>
          <p:nvPr/>
        </p:nvPicPr>
        <p:blipFill>
          <a:blip r:embed="rId3"/>
          <a:stretch>
            <a:fillRect/>
          </a:stretch>
        </p:blipFill>
        <p:spPr>
          <a:xfrm>
            <a:off x="4042177" y="1536066"/>
            <a:ext cx="4381823" cy="2264410"/>
          </a:xfrm>
          <a:prstGeom prst="rect">
            <a:avLst/>
          </a:prstGeom>
        </p:spPr>
      </p:pic>
    </p:spTree>
    <p:extLst>
      <p:ext uri="{BB962C8B-B14F-4D97-AF65-F5344CB8AC3E}">
        <p14:creationId xmlns:p14="http://schemas.microsoft.com/office/powerpoint/2010/main" val="206660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2" name="Hình ảnh 1">
            <a:extLst>
              <a:ext uri="{FF2B5EF4-FFF2-40B4-BE49-F238E27FC236}">
                <a16:creationId xmlns:a16="http://schemas.microsoft.com/office/drawing/2014/main" id="{509784E6-D51F-0D57-E860-0FA2FD79A00F}"/>
              </a:ext>
            </a:extLst>
          </p:cNvPr>
          <p:cNvPicPr>
            <a:picLocks noChangeAspect="1"/>
          </p:cNvPicPr>
          <p:nvPr/>
        </p:nvPicPr>
        <p:blipFill>
          <a:blip r:embed="rId3"/>
          <a:stretch>
            <a:fillRect/>
          </a:stretch>
        </p:blipFill>
        <p:spPr>
          <a:xfrm>
            <a:off x="463837" y="1244282"/>
            <a:ext cx="3908139" cy="2027556"/>
          </a:xfrm>
          <a:prstGeom prst="rect">
            <a:avLst/>
          </a:prstGeom>
        </p:spPr>
      </p:pic>
      <p:pic>
        <p:nvPicPr>
          <p:cNvPr id="3" name="Hình ảnh 1" descr="Ảnh có chứa đá ngầm, bức vẽ, tác phẩm nghệ thuật, ảnh chụp màn hình&#10;&#10;Mô tả được tạo tự động">
            <a:extLst>
              <a:ext uri="{FF2B5EF4-FFF2-40B4-BE49-F238E27FC236}">
                <a16:creationId xmlns:a16="http://schemas.microsoft.com/office/drawing/2014/main" id="{4867B6AA-A7E6-DD3E-7A78-D855C04D8B10}"/>
              </a:ext>
            </a:extLst>
          </p:cNvPr>
          <p:cNvPicPr>
            <a:picLocks noChangeAspect="1"/>
          </p:cNvPicPr>
          <p:nvPr/>
        </p:nvPicPr>
        <p:blipFill>
          <a:blip r:embed="rId4"/>
          <a:stretch>
            <a:fillRect/>
          </a:stretch>
        </p:blipFill>
        <p:spPr>
          <a:xfrm>
            <a:off x="4772025" y="1244282"/>
            <a:ext cx="3907335" cy="2027556"/>
          </a:xfrm>
          <a:prstGeom prst="rect">
            <a:avLst/>
          </a:prstGeom>
        </p:spPr>
      </p:pic>
      <p:sp>
        <p:nvSpPr>
          <p:cNvPr id="4" name="TextBox 3">
            <a:extLst>
              <a:ext uri="{FF2B5EF4-FFF2-40B4-BE49-F238E27FC236}">
                <a16:creationId xmlns:a16="http://schemas.microsoft.com/office/drawing/2014/main" id="{999C9D8A-12F0-F92D-05E8-679A90D10D6A}"/>
              </a:ext>
            </a:extLst>
          </p:cNvPr>
          <p:cNvSpPr txBox="1"/>
          <p:nvPr/>
        </p:nvSpPr>
        <p:spPr>
          <a:xfrm>
            <a:off x="985457" y="3400425"/>
            <a:ext cx="2864898" cy="369332"/>
          </a:xfrm>
          <a:prstGeom prst="rect">
            <a:avLst/>
          </a:prstGeom>
          <a:noFill/>
        </p:spPr>
        <p:txBody>
          <a:bodyPr wrap="square" rtlCol="0">
            <a:spAutoFit/>
          </a:bodyPr>
          <a:lstStyle/>
          <a:p>
            <a:r>
              <a:rPr lang="en-US" sz="1800">
                <a:solidFill>
                  <a:schemeClr val="bg2"/>
                </a:solidFill>
                <a:effectLst/>
                <a:latin typeface="+mj-lt"/>
                <a:ea typeface="Calibri" panose="020F0502020204030204" pitchFamily="34" charset="0"/>
              </a:rPr>
              <a:t>THAY ĐỔI THÀNH CÔNG</a:t>
            </a:r>
            <a:endParaRPr lang="en-US">
              <a:solidFill>
                <a:schemeClr val="bg2"/>
              </a:solidFill>
              <a:latin typeface="+mj-lt"/>
            </a:endParaRPr>
          </a:p>
        </p:txBody>
      </p:sp>
      <p:sp>
        <p:nvSpPr>
          <p:cNvPr id="5" name="TextBox 4">
            <a:extLst>
              <a:ext uri="{FF2B5EF4-FFF2-40B4-BE49-F238E27FC236}">
                <a16:creationId xmlns:a16="http://schemas.microsoft.com/office/drawing/2014/main" id="{F8849690-9739-8E8C-BFAA-4917F7C4A3F2}"/>
              </a:ext>
            </a:extLst>
          </p:cNvPr>
          <p:cNvSpPr txBox="1"/>
          <p:nvPr/>
        </p:nvSpPr>
        <p:spPr>
          <a:xfrm>
            <a:off x="4572000" y="3400425"/>
            <a:ext cx="4278050" cy="923330"/>
          </a:xfrm>
          <a:prstGeom prst="rect">
            <a:avLst/>
          </a:prstGeom>
          <a:noFill/>
        </p:spPr>
        <p:txBody>
          <a:bodyPr wrap="square" rtlCol="0">
            <a:spAutoFit/>
          </a:bodyPr>
          <a:lstStyle/>
          <a:p>
            <a:pPr algn="ctr"/>
            <a:r>
              <a:rPr lang="en-US" sz="1800">
                <a:solidFill>
                  <a:schemeClr val="bg2"/>
                </a:solidFill>
                <a:effectLst/>
                <a:latin typeface="+mj-lt"/>
                <a:ea typeface="Calibri" panose="020F0502020204030204" pitchFamily="34" charset="0"/>
              </a:rPr>
              <a:t>THAY ĐỔI KHÔNG THÀNH CÔNG KHI NHẬP LẠI MẬT KHẨU MỚI KHÔNG TRÙNG KHỚP</a:t>
            </a:r>
            <a:endParaRPr lang="en-US">
              <a:solidFill>
                <a:schemeClr val="bg2"/>
              </a:solidFill>
              <a:latin typeface="+mj-lt"/>
            </a:endParaRPr>
          </a:p>
        </p:txBody>
      </p:sp>
    </p:spTree>
    <p:extLst>
      <p:ext uri="{BB962C8B-B14F-4D97-AF65-F5344CB8AC3E}">
        <p14:creationId xmlns:p14="http://schemas.microsoft.com/office/powerpoint/2010/main" val="428180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a:xfrm>
            <a:off x="2674953" y="3846741"/>
            <a:ext cx="3794091" cy="572700"/>
          </a:xfrm>
        </p:spPr>
        <p:txBody>
          <a:bodyPr/>
          <a:lstStyle/>
          <a:p>
            <a:r>
              <a:rPr lang="en-US">
                <a:latin typeface="+mj-lt"/>
              </a:rPr>
              <a:t>TRANG ĐĂNG KÝ</a:t>
            </a:r>
          </a:p>
        </p:txBody>
      </p:sp>
      <p:pic>
        <p:nvPicPr>
          <p:cNvPr id="3" name="Hình ảnh 1" descr="Ảnh có chứa Game PC, ảnh chụp màn hình, đá ngầm, Game chiến thuật&#10;&#10;Mô tả được tạo tự động">
            <a:extLst>
              <a:ext uri="{FF2B5EF4-FFF2-40B4-BE49-F238E27FC236}">
                <a16:creationId xmlns:a16="http://schemas.microsoft.com/office/drawing/2014/main" id="{C900AF4C-D8E7-E6D5-95DD-987F5592F951}"/>
              </a:ext>
            </a:extLst>
          </p:cNvPr>
          <p:cNvPicPr>
            <a:picLocks noChangeAspect="1"/>
          </p:cNvPicPr>
          <p:nvPr/>
        </p:nvPicPr>
        <p:blipFill>
          <a:blip r:embed="rId3"/>
          <a:stretch>
            <a:fillRect/>
          </a:stretch>
        </p:blipFill>
        <p:spPr>
          <a:xfrm>
            <a:off x="1600199" y="666909"/>
            <a:ext cx="5943600" cy="3081020"/>
          </a:xfrm>
          <a:prstGeom prst="rect">
            <a:avLst/>
          </a:prstGeom>
        </p:spPr>
      </p:pic>
    </p:spTree>
    <p:extLst>
      <p:ext uri="{BB962C8B-B14F-4D97-AF65-F5344CB8AC3E}">
        <p14:creationId xmlns:p14="http://schemas.microsoft.com/office/powerpoint/2010/main" val="36906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sz="2800">
                <a:latin typeface="+mj-lt"/>
              </a:rPr>
              <a:t>TRANG ĐĂNG KÝ</a:t>
            </a:r>
          </a:p>
        </p:txBody>
      </p:sp>
      <p:sp>
        <p:nvSpPr>
          <p:cNvPr id="2" name="TextBox 1">
            <a:extLst>
              <a:ext uri="{FF2B5EF4-FFF2-40B4-BE49-F238E27FC236}">
                <a16:creationId xmlns:a16="http://schemas.microsoft.com/office/drawing/2014/main" id="{1F31C059-3E54-16A8-66FC-87D4F1A2F7AD}"/>
              </a:ext>
            </a:extLst>
          </p:cNvPr>
          <p:cNvSpPr txBox="1"/>
          <p:nvPr/>
        </p:nvSpPr>
        <p:spPr>
          <a:xfrm>
            <a:off x="378618" y="1079183"/>
            <a:ext cx="4193382" cy="4185761"/>
          </a:xfrm>
          <a:prstGeom prst="rect">
            <a:avLst/>
          </a:prstGeom>
          <a:noFill/>
        </p:spPr>
        <p:txBody>
          <a:bodyPr wrap="square" rtlCol="0">
            <a:spAutoFit/>
          </a:bodyPr>
          <a:lstStyle/>
          <a:p>
            <a:pPr algn="just"/>
            <a:r>
              <a:rPr lang="en-US" sz="1800" kern="100">
                <a:solidFill>
                  <a:schemeClr val="bg2"/>
                </a:solidFill>
                <a:effectLst/>
                <a:latin typeface="+mj-lt"/>
                <a:ea typeface="Calibri" panose="020F0502020204030204" pitchFamily="34" charset="0"/>
                <a:cs typeface="Times New Roman" panose="02020603050405020304" pitchFamily="18" charset="0"/>
              </a:rPr>
              <a:t>Tại giao diện đăng nhập, nếu chúng ta chưa có tài khoản thì nhấn vào “Đăng ký ngay” để tạo tài khoản mới, giao diện đăng ký sẽ xuất hiện.</a:t>
            </a:r>
          </a:p>
          <a:p>
            <a:pPr algn="just"/>
            <a:endParaRPr lang="en-US" sz="1800" kern="100">
              <a:solidFill>
                <a:schemeClr val="bg2"/>
              </a:solidFill>
              <a:effectLst/>
              <a:latin typeface="+mj-lt"/>
              <a:ea typeface="Calibri" panose="020F0502020204030204" pitchFamily="34" charset="0"/>
              <a:cs typeface="Times New Roman" panose="02020603050405020304" pitchFamily="18" charset="0"/>
            </a:endParaRPr>
          </a:p>
          <a:p>
            <a:pPr algn="just"/>
            <a:r>
              <a:rPr lang="en-US" sz="1800" kern="100">
                <a:solidFill>
                  <a:schemeClr val="bg2"/>
                </a:solidFill>
                <a:effectLst/>
                <a:latin typeface="+mj-lt"/>
                <a:ea typeface="Calibri" panose="020F0502020204030204" pitchFamily="34" charset="0"/>
                <a:cs typeface="Times New Roman" panose="02020603050405020304" pitchFamily="18" charset="0"/>
              </a:rPr>
              <a:t>Người dùng mới sẽ nhập đầy đủ các thông tin và nhấn “Đăng ký” để hoàn thành việc tạo lập tài khoản. Nếu tạo tài khoản thành công sẽ hiện thông báo “Đã đăng ký thành công” và ngược lại. Ngoài ra còn thông báo cho người dùng nếu các thông tin bị trùng lặp hoặc sai lệch.</a:t>
            </a:r>
          </a:p>
          <a:p>
            <a:pPr algn="just"/>
            <a:endParaRPr lang="en-US" sz="1800" kern="100">
              <a:solidFill>
                <a:schemeClr val="bg2"/>
              </a:solidFill>
              <a:effectLst/>
              <a:latin typeface="+mj-lt"/>
              <a:ea typeface="Calibri" panose="020F0502020204030204" pitchFamily="34" charset="0"/>
              <a:cs typeface="Times New Roman" panose="02020603050405020304" pitchFamily="18" charset="0"/>
            </a:endParaRPr>
          </a:p>
          <a:p>
            <a:pPr algn="just"/>
            <a:endParaRPr lang="en-US">
              <a:solidFill>
                <a:schemeClr val="bg2"/>
              </a:solidFill>
              <a:latin typeface="+mj-lt"/>
            </a:endParaRPr>
          </a:p>
        </p:txBody>
      </p:sp>
      <p:pic>
        <p:nvPicPr>
          <p:cNvPr id="3" name="Hình ảnh 1" descr="Ảnh có chứa Game PC, ảnh chụp màn hình, đá ngầm, Game chiến thuật&#10;&#10;Mô tả được tạo tự động">
            <a:extLst>
              <a:ext uri="{FF2B5EF4-FFF2-40B4-BE49-F238E27FC236}">
                <a16:creationId xmlns:a16="http://schemas.microsoft.com/office/drawing/2014/main" id="{2FF63A5B-87B4-A4D2-72BC-BA18A155FDE1}"/>
              </a:ext>
            </a:extLst>
          </p:cNvPr>
          <p:cNvPicPr>
            <a:picLocks noChangeAspect="1"/>
          </p:cNvPicPr>
          <p:nvPr/>
        </p:nvPicPr>
        <p:blipFill>
          <a:blip r:embed="rId3"/>
          <a:stretch>
            <a:fillRect/>
          </a:stretch>
        </p:blipFill>
        <p:spPr>
          <a:xfrm>
            <a:off x="4710354" y="1561469"/>
            <a:ext cx="3897867" cy="2020561"/>
          </a:xfrm>
          <a:prstGeom prst="rect">
            <a:avLst/>
          </a:prstGeom>
        </p:spPr>
      </p:pic>
    </p:spTree>
    <p:extLst>
      <p:ext uri="{BB962C8B-B14F-4D97-AF65-F5344CB8AC3E}">
        <p14:creationId xmlns:p14="http://schemas.microsoft.com/office/powerpoint/2010/main" val="289975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a:latin typeface="+mj-lt"/>
              </a:rPr>
              <a:t>TRANG NGƯỜI DÙNG</a:t>
            </a:r>
          </a:p>
        </p:txBody>
      </p:sp>
      <p:sp>
        <p:nvSpPr>
          <p:cNvPr id="2" name="TextBox 1">
            <a:extLst>
              <a:ext uri="{FF2B5EF4-FFF2-40B4-BE49-F238E27FC236}">
                <a16:creationId xmlns:a16="http://schemas.microsoft.com/office/drawing/2014/main" id="{C601AF6B-C100-B310-3BA7-B482C7CB7540}"/>
              </a:ext>
            </a:extLst>
          </p:cNvPr>
          <p:cNvSpPr txBox="1"/>
          <p:nvPr/>
        </p:nvSpPr>
        <p:spPr>
          <a:xfrm>
            <a:off x="3131016" y="1406843"/>
            <a:ext cx="2886075" cy="307777"/>
          </a:xfrm>
          <a:prstGeom prst="rect">
            <a:avLst/>
          </a:prstGeom>
          <a:noFill/>
        </p:spPr>
        <p:txBody>
          <a:bodyPr wrap="square" rtlCol="0">
            <a:spAutoFit/>
          </a:bodyPr>
          <a:lstStyle/>
          <a:p>
            <a:r>
              <a:rPr lang="en-US" b="1">
                <a:solidFill>
                  <a:schemeClr val="bg2"/>
                </a:solidFill>
                <a:latin typeface="+mj-lt"/>
              </a:rPr>
              <a:t>CHỨC NĂNG TÌM KIẾM TƯỚNG</a:t>
            </a:r>
          </a:p>
        </p:txBody>
      </p:sp>
      <p:pic>
        <p:nvPicPr>
          <p:cNvPr id="6" name="Hình ảnh 1" descr="Ảnh có chứa ảnh chụp màn hình, văn bản, Phần mềm đa phương tiện, phần mềm&#10;&#10;Mô tả được tạo tự động">
            <a:extLst>
              <a:ext uri="{FF2B5EF4-FFF2-40B4-BE49-F238E27FC236}">
                <a16:creationId xmlns:a16="http://schemas.microsoft.com/office/drawing/2014/main" id="{E27E50EC-9EB9-D7C9-18CB-9E5303F2C667}"/>
              </a:ext>
            </a:extLst>
          </p:cNvPr>
          <p:cNvPicPr>
            <a:picLocks noChangeAspect="1"/>
          </p:cNvPicPr>
          <p:nvPr/>
        </p:nvPicPr>
        <p:blipFill rotWithShape="1">
          <a:blip r:embed="rId3"/>
          <a:srcRect l="1718" t="-1" r="1411" b="207"/>
          <a:stretch/>
        </p:blipFill>
        <p:spPr>
          <a:xfrm>
            <a:off x="720000" y="1837074"/>
            <a:ext cx="4509225" cy="2427746"/>
          </a:xfrm>
          <a:prstGeom prst="rect">
            <a:avLst/>
          </a:prstGeom>
        </p:spPr>
      </p:pic>
      <p:sp>
        <p:nvSpPr>
          <p:cNvPr id="4" name="Rectangle 3">
            <a:extLst>
              <a:ext uri="{FF2B5EF4-FFF2-40B4-BE49-F238E27FC236}">
                <a16:creationId xmlns:a16="http://schemas.microsoft.com/office/drawing/2014/main" id="{4D908025-C288-97B2-277E-5DAB050D6891}"/>
              </a:ext>
            </a:extLst>
          </p:cNvPr>
          <p:cNvSpPr/>
          <p:nvPr/>
        </p:nvSpPr>
        <p:spPr>
          <a:xfrm>
            <a:off x="2214563" y="2828925"/>
            <a:ext cx="1821656" cy="30777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mj-lt"/>
            </a:endParaRPr>
          </a:p>
        </p:txBody>
      </p:sp>
      <p:sp>
        <p:nvSpPr>
          <p:cNvPr id="5" name="TextBox 4">
            <a:extLst>
              <a:ext uri="{FF2B5EF4-FFF2-40B4-BE49-F238E27FC236}">
                <a16:creationId xmlns:a16="http://schemas.microsoft.com/office/drawing/2014/main" id="{E66BF7CA-2ED3-6DAD-797F-980DC3A5C2BE}"/>
              </a:ext>
            </a:extLst>
          </p:cNvPr>
          <p:cNvSpPr txBox="1"/>
          <p:nvPr/>
        </p:nvSpPr>
        <p:spPr>
          <a:xfrm>
            <a:off x="5564980" y="2244149"/>
            <a:ext cx="3250407" cy="1477328"/>
          </a:xfrm>
          <a:prstGeom prst="rect">
            <a:avLst/>
          </a:prstGeom>
          <a:noFill/>
        </p:spPr>
        <p:txBody>
          <a:bodyPr wrap="square" rtlCol="0">
            <a:spAutoFit/>
          </a:bodyPr>
          <a:lstStyle/>
          <a:p>
            <a:r>
              <a:rPr lang="en-US" sz="1800">
                <a:solidFill>
                  <a:schemeClr val="bg2"/>
                </a:solidFill>
                <a:effectLst/>
                <a:latin typeface="+mj-lt"/>
                <a:ea typeface="Calibri" panose="020F0502020204030204" pitchFamily="34" charset="0"/>
              </a:rPr>
              <a:t>Nếu không có tướng sẽ không hiện ra dữ liệu.</a:t>
            </a:r>
          </a:p>
          <a:p>
            <a:r>
              <a:rPr lang="en-US" sz="1800">
                <a:solidFill>
                  <a:schemeClr val="bg2"/>
                </a:solidFill>
                <a:latin typeface="+mj-lt"/>
                <a:ea typeface="Calibri" panose="020F0502020204030204" pitchFamily="34" charset="0"/>
              </a:rPr>
              <a:t>Và ngược lại,</a:t>
            </a:r>
            <a:r>
              <a:rPr lang="en-US" sz="1800">
                <a:solidFill>
                  <a:schemeClr val="bg2"/>
                </a:solidFill>
                <a:effectLst/>
                <a:latin typeface="+mj-lt"/>
                <a:ea typeface="Calibri" panose="020F0502020204030204" pitchFamily="34" charset="0"/>
              </a:rPr>
              <a:t> nếu có sẽ hiện ra các thông tin liên quan về tướng. </a:t>
            </a:r>
            <a:endParaRPr lang="en-US">
              <a:solidFill>
                <a:schemeClr val="bg2"/>
              </a:solidFill>
              <a:latin typeface="+mj-lt"/>
            </a:endParaRPr>
          </a:p>
        </p:txBody>
      </p:sp>
    </p:spTree>
    <p:extLst>
      <p:ext uri="{BB962C8B-B14F-4D97-AF65-F5344CB8AC3E}">
        <p14:creationId xmlns:p14="http://schemas.microsoft.com/office/powerpoint/2010/main" val="253385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4" name="Hình ảnh 1" descr="Ảnh có chứa ảnh chụp màn hình, Phần mềm đa phương tiện, phần mềm, văn bản&#10;&#10;Mô tả được tạo tự động">
            <a:extLst>
              <a:ext uri="{FF2B5EF4-FFF2-40B4-BE49-F238E27FC236}">
                <a16:creationId xmlns:a16="http://schemas.microsoft.com/office/drawing/2014/main" id="{8581C68C-9567-8F3E-86AA-BEAB4450DB22}"/>
              </a:ext>
            </a:extLst>
          </p:cNvPr>
          <p:cNvPicPr>
            <a:picLocks noChangeAspect="1"/>
          </p:cNvPicPr>
          <p:nvPr/>
        </p:nvPicPr>
        <p:blipFill>
          <a:blip r:embed="rId3"/>
          <a:stretch>
            <a:fillRect/>
          </a:stretch>
        </p:blipFill>
        <p:spPr>
          <a:xfrm>
            <a:off x="1600200" y="748824"/>
            <a:ext cx="5943600" cy="3117215"/>
          </a:xfrm>
          <a:prstGeom prst="rect">
            <a:avLst/>
          </a:prstGeom>
        </p:spPr>
      </p:pic>
      <p:sp>
        <p:nvSpPr>
          <p:cNvPr id="5" name="TextBox 4">
            <a:extLst>
              <a:ext uri="{FF2B5EF4-FFF2-40B4-BE49-F238E27FC236}">
                <a16:creationId xmlns:a16="http://schemas.microsoft.com/office/drawing/2014/main" id="{1C3D3F66-DE23-66A7-4731-D37B8502BC64}"/>
              </a:ext>
            </a:extLst>
          </p:cNvPr>
          <p:cNvSpPr txBox="1"/>
          <p:nvPr/>
        </p:nvSpPr>
        <p:spPr>
          <a:xfrm>
            <a:off x="2191345" y="4036221"/>
            <a:ext cx="4761309" cy="307777"/>
          </a:xfrm>
          <a:prstGeom prst="rect">
            <a:avLst/>
          </a:prstGeom>
          <a:noFill/>
        </p:spPr>
        <p:txBody>
          <a:bodyPr wrap="square" rtlCol="0">
            <a:spAutoFit/>
          </a:bodyPr>
          <a:lstStyle/>
          <a:p>
            <a:r>
              <a:rPr lang="en-US" b="1">
                <a:solidFill>
                  <a:schemeClr val="bg2"/>
                </a:solidFill>
              </a:rPr>
              <a:t>GIAO DIỆN KHI KHÔNG CÓ TƯỚNG ĐANG TÌM KIẾM</a:t>
            </a:r>
          </a:p>
        </p:txBody>
      </p:sp>
    </p:spTree>
    <p:extLst>
      <p:ext uri="{BB962C8B-B14F-4D97-AF65-F5344CB8AC3E}">
        <p14:creationId xmlns:p14="http://schemas.microsoft.com/office/powerpoint/2010/main" val="6772825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5" name="TextBox 4">
            <a:extLst>
              <a:ext uri="{FF2B5EF4-FFF2-40B4-BE49-F238E27FC236}">
                <a16:creationId xmlns:a16="http://schemas.microsoft.com/office/drawing/2014/main" id="{1C3D3F66-DE23-66A7-4731-D37B8502BC64}"/>
              </a:ext>
            </a:extLst>
          </p:cNvPr>
          <p:cNvSpPr txBox="1"/>
          <p:nvPr/>
        </p:nvSpPr>
        <p:spPr>
          <a:xfrm>
            <a:off x="2846784" y="4000381"/>
            <a:ext cx="3450431" cy="307777"/>
          </a:xfrm>
          <a:prstGeom prst="rect">
            <a:avLst/>
          </a:prstGeom>
          <a:noFill/>
        </p:spPr>
        <p:txBody>
          <a:bodyPr wrap="square" rtlCol="0">
            <a:spAutoFit/>
          </a:bodyPr>
          <a:lstStyle/>
          <a:p>
            <a:r>
              <a:rPr lang="en-US" b="1">
                <a:solidFill>
                  <a:schemeClr val="bg2"/>
                </a:solidFill>
              </a:rPr>
              <a:t>GIAO DIỆN KHI CÓ TƯỚNG TÌM KIẾM</a:t>
            </a:r>
          </a:p>
        </p:txBody>
      </p:sp>
      <p:pic>
        <p:nvPicPr>
          <p:cNvPr id="2" name="Hình ảnh 1" descr="Ảnh có chứa văn bản, ảnh chụp màn hình, Phần mềm đa phương tiện, phần mềm&#10;&#10;Mô tả được tạo tự động">
            <a:extLst>
              <a:ext uri="{FF2B5EF4-FFF2-40B4-BE49-F238E27FC236}">
                <a16:creationId xmlns:a16="http://schemas.microsoft.com/office/drawing/2014/main" id="{3344D1F8-9EAA-0087-DFA5-5DEF1EADCE2D}"/>
              </a:ext>
            </a:extLst>
          </p:cNvPr>
          <p:cNvPicPr>
            <a:picLocks noChangeAspect="1"/>
          </p:cNvPicPr>
          <p:nvPr/>
        </p:nvPicPr>
        <p:blipFill rotWithShape="1">
          <a:blip r:embed="rId3"/>
          <a:srcRect t="1" b="3542"/>
          <a:stretch/>
        </p:blipFill>
        <p:spPr>
          <a:xfrm>
            <a:off x="1600200" y="785336"/>
            <a:ext cx="5943600" cy="3079433"/>
          </a:xfrm>
          <a:prstGeom prst="rect">
            <a:avLst/>
          </a:prstGeom>
        </p:spPr>
      </p:pic>
    </p:spTree>
    <p:extLst>
      <p:ext uri="{BB962C8B-B14F-4D97-AF65-F5344CB8AC3E}">
        <p14:creationId xmlns:p14="http://schemas.microsoft.com/office/powerpoint/2010/main" val="4677567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5" name="TextBox 4">
            <a:extLst>
              <a:ext uri="{FF2B5EF4-FFF2-40B4-BE49-F238E27FC236}">
                <a16:creationId xmlns:a16="http://schemas.microsoft.com/office/drawing/2014/main" id="{1C3D3F66-DE23-66A7-4731-D37B8502BC64}"/>
              </a:ext>
            </a:extLst>
          </p:cNvPr>
          <p:cNvSpPr txBox="1"/>
          <p:nvPr/>
        </p:nvSpPr>
        <p:spPr>
          <a:xfrm>
            <a:off x="1910952" y="4007644"/>
            <a:ext cx="5322093" cy="646331"/>
          </a:xfrm>
          <a:prstGeom prst="rect">
            <a:avLst/>
          </a:prstGeom>
          <a:noFill/>
        </p:spPr>
        <p:txBody>
          <a:bodyPr wrap="square" rtlCol="0">
            <a:spAutoFit/>
          </a:bodyPr>
          <a:lstStyle/>
          <a:p>
            <a:pPr algn="ctr"/>
            <a:r>
              <a:rPr lang="en-US" sz="1800" b="1">
                <a:solidFill>
                  <a:schemeClr val="bg2"/>
                </a:solidFill>
                <a:effectLst/>
                <a:latin typeface="+mj-lt"/>
                <a:ea typeface="Calibri" panose="020F0502020204030204" pitchFamily="34" charset="0"/>
              </a:rPr>
              <a:t>KHI NGƯỜI DÙNG NHẤN VÀO ẢNH ĐẠI DIỆN SẼ HIỆN THÔNG TIN CHI TIẾT CỦA TƯỚNG</a:t>
            </a:r>
            <a:endParaRPr lang="en-US" b="1">
              <a:solidFill>
                <a:schemeClr val="bg2"/>
              </a:solidFill>
              <a:latin typeface="+mj-lt"/>
            </a:endParaRPr>
          </a:p>
        </p:txBody>
      </p:sp>
      <p:pic>
        <p:nvPicPr>
          <p:cNvPr id="3" name="Hình ảnh 1" descr="Ảnh có chứa ảnh chụp màn hình, văn bản, Phần mềm đa phương tiện, phần mềm&#10;&#10;Mô tả được tạo tự động">
            <a:extLst>
              <a:ext uri="{FF2B5EF4-FFF2-40B4-BE49-F238E27FC236}">
                <a16:creationId xmlns:a16="http://schemas.microsoft.com/office/drawing/2014/main" id="{AA0F2CEF-9B8C-CCDA-B5C5-3763197713AB}"/>
              </a:ext>
            </a:extLst>
          </p:cNvPr>
          <p:cNvPicPr>
            <a:picLocks noChangeAspect="1"/>
          </p:cNvPicPr>
          <p:nvPr/>
        </p:nvPicPr>
        <p:blipFill rotWithShape="1">
          <a:blip r:embed="rId3"/>
          <a:srcRect l="557" t="-1" b="878"/>
          <a:stretch/>
        </p:blipFill>
        <p:spPr>
          <a:xfrm>
            <a:off x="1382316" y="618112"/>
            <a:ext cx="6379368" cy="3246657"/>
          </a:xfrm>
          <a:prstGeom prst="rect">
            <a:avLst/>
          </a:prstGeom>
        </p:spPr>
      </p:pic>
    </p:spTree>
    <p:extLst>
      <p:ext uri="{BB962C8B-B14F-4D97-AF65-F5344CB8AC3E}">
        <p14:creationId xmlns:p14="http://schemas.microsoft.com/office/powerpoint/2010/main" val="3824241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pPr algn="ctr"/>
            <a:r>
              <a:rPr lang="en-US">
                <a:latin typeface="+mj-lt"/>
              </a:rPr>
              <a:t>THANH MENU</a:t>
            </a:r>
          </a:p>
        </p:txBody>
      </p:sp>
      <p:sp>
        <p:nvSpPr>
          <p:cNvPr id="11" name="TextBox 10">
            <a:extLst>
              <a:ext uri="{FF2B5EF4-FFF2-40B4-BE49-F238E27FC236}">
                <a16:creationId xmlns:a16="http://schemas.microsoft.com/office/drawing/2014/main" id="{F07193C0-AE51-19FD-BD91-102D4E995D9E}"/>
              </a:ext>
            </a:extLst>
          </p:cNvPr>
          <p:cNvSpPr txBox="1"/>
          <p:nvPr/>
        </p:nvSpPr>
        <p:spPr>
          <a:xfrm>
            <a:off x="300036" y="1816921"/>
            <a:ext cx="7900988" cy="1200329"/>
          </a:xfrm>
          <a:prstGeom prst="rect">
            <a:avLst/>
          </a:prstGeom>
          <a:noFill/>
        </p:spPr>
        <p:txBody>
          <a:bodyPr wrap="square" rtlCol="0">
            <a:spAutoFit/>
          </a:bodyPr>
          <a:lstStyle/>
          <a:p>
            <a:pPr algn="just"/>
            <a:r>
              <a:rPr lang="en-US" sz="1800">
                <a:solidFill>
                  <a:schemeClr val="bg2"/>
                </a:solidFill>
                <a:effectLst/>
                <a:latin typeface="+mj-lt"/>
                <a:ea typeface="Calibri" panose="020F0502020204030204" pitchFamily="34" charset="0"/>
              </a:rPr>
              <a:t>Nút tìm kiếm để tìm kiếm tướng bằng tên (người dùng vẫn có thể tìm kiếm khi chưa đăng nhập).</a:t>
            </a:r>
          </a:p>
          <a:p>
            <a:pPr algn="just"/>
            <a:r>
              <a:rPr lang="en-US" sz="1800" kern="100">
                <a:solidFill>
                  <a:schemeClr val="bg2"/>
                </a:solidFill>
                <a:effectLst/>
                <a:latin typeface="+mj-lt"/>
                <a:ea typeface="Calibri" panose="020F0502020204030204" pitchFamily="34" charset="0"/>
                <a:cs typeface="Times New Roman" panose="02020603050405020304" pitchFamily="18" charset="0"/>
              </a:rPr>
              <a:t>Nút trang chủ(logo) dùng để load lại chính trang chủ hiện tại.</a:t>
            </a:r>
          </a:p>
          <a:p>
            <a:pPr algn="just"/>
            <a:endParaRPr lang="en-US" sz="1800">
              <a:solidFill>
                <a:schemeClr val="bg2"/>
              </a:solidFill>
              <a:latin typeface="+mj-lt"/>
            </a:endParaRPr>
          </a:p>
        </p:txBody>
      </p:sp>
      <p:pic>
        <p:nvPicPr>
          <p:cNvPr id="2" name="Hình ảnh 1">
            <a:extLst>
              <a:ext uri="{FF2B5EF4-FFF2-40B4-BE49-F238E27FC236}">
                <a16:creationId xmlns:a16="http://schemas.microsoft.com/office/drawing/2014/main" id="{14A20E72-A677-CF4B-AD45-602C154C355A}"/>
              </a:ext>
            </a:extLst>
          </p:cNvPr>
          <p:cNvPicPr>
            <a:picLocks noChangeAspect="1"/>
          </p:cNvPicPr>
          <p:nvPr/>
        </p:nvPicPr>
        <p:blipFill>
          <a:blip r:embed="rId3"/>
          <a:stretch>
            <a:fillRect/>
          </a:stretch>
        </p:blipFill>
        <p:spPr>
          <a:xfrm>
            <a:off x="243348" y="1189229"/>
            <a:ext cx="8657304" cy="409742"/>
          </a:xfrm>
          <a:prstGeom prst="rect">
            <a:avLst/>
          </a:prstGeom>
        </p:spPr>
      </p:pic>
      <p:pic>
        <p:nvPicPr>
          <p:cNvPr id="5" name="Hình ảnh 1" descr="Ảnh có chứa văn bản, Phông chữ, Đồ họa, thiết kế đồ họa&#10;&#10;Mô tả được tạo tự động">
            <a:extLst>
              <a:ext uri="{FF2B5EF4-FFF2-40B4-BE49-F238E27FC236}">
                <a16:creationId xmlns:a16="http://schemas.microsoft.com/office/drawing/2014/main" id="{968616D4-D373-E12B-785F-F0AF53EE2622}"/>
              </a:ext>
            </a:extLst>
          </p:cNvPr>
          <p:cNvPicPr>
            <a:picLocks noChangeAspect="1"/>
          </p:cNvPicPr>
          <p:nvPr/>
        </p:nvPicPr>
        <p:blipFill>
          <a:blip r:embed="rId4"/>
          <a:stretch>
            <a:fillRect/>
          </a:stretch>
        </p:blipFill>
        <p:spPr>
          <a:xfrm>
            <a:off x="2710458" y="3017250"/>
            <a:ext cx="3723083" cy="802079"/>
          </a:xfrm>
          <a:prstGeom prst="rect">
            <a:avLst/>
          </a:prstGeom>
        </p:spPr>
      </p:pic>
      <p:sp>
        <p:nvSpPr>
          <p:cNvPr id="6" name="TextBox 5">
            <a:extLst>
              <a:ext uri="{FF2B5EF4-FFF2-40B4-BE49-F238E27FC236}">
                <a16:creationId xmlns:a16="http://schemas.microsoft.com/office/drawing/2014/main" id="{2721A713-82DD-6DC6-150C-1A0AE9671939}"/>
              </a:ext>
            </a:extLst>
          </p:cNvPr>
          <p:cNvSpPr txBox="1"/>
          <p:nvPr/>
        </p:nvSpPr>
        <p:spPr>
          <a:xfrm>
            <a:off x="1004490" y="4104199"/>
            <a:ext cx="7135018" cy="369332"/>
          </a:xfrm>
          <a:prstGeom prst="rect">
            <a:avLst/>
          </a:prstGeom>
          <a:noFill/>
        </p:spPr>
        <p:txBody>
          <a:bodyPr wrap="square" rtlCol="0">
            <a:spAutoFit/>
          </a:bodyPr>
          <a:lstStyle/>
          <a:p>
            <a:r>
              <a:rPr lang="en-US" sz="1800">
                <a:solidFill>
                  <a:schemeClr val="bg2"/>
                </a:solidFill>
                <a:effectLst/>
                <a:latin typeface="+mj-lt"/>
                <a:ea typeface="Calibri" panose="020F0502020204030204" pitchFamily="34" charset="0"/>
              </a:rPr>
              <a:t>Nút dùng để chuyển sang trang đăng nhập/ đăng kí tài khoản mới.</a:t>
            </a:r>
            <a:endParaRPr lang="en-US">
              <a:solidFill>
                <a:schemeClr val="bg2"/>
              </a:solidFill>
              <a:latin typeface="+mj-lt"/>
            </a:endParaRPr>
          </a:p>
        </p:txBody>
      </p:sp>
    </p:spTree>
    <p:extLst>
      <p:ext uri="{BB962C8B-B14F-4D97-AF65-F5344CB8AC3E}">
        <p14:creationId xmlns:p14="http://schemas.microsoft.com/office/powerpoint/2010/main" val="39020070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a:latin typeface="+mj-lt"/>
              </a:rPr>
              <a:t>TRANG ADMIN</a:t>
            </a:r>
          </a:p>
        </p:txBody>
      </p:sp>
      <p:pic>
        <p:nvPicPr>
          <p:cNvPr id="11" name="Hình ảnh 10">
            <a:extLst>
              <a:ext uri="{FF2B5EF4-FFF2-40B4-BE49-F238E27FC236}">
                <a16:creationId xmlns:a16="http://schemas.microsoft.com/office/drawing/2014/main" id="{5126C9F6-04BD-F1CC-DA06-BE5D8CF72657}"/>
              </a:ext>
            </a:extLst>
          </p:cNvPr>
          <p:cNvPicPr>
            <a:picLocks noChangeAspect="1"/>
          </p:cNvPicPr>
          <p:nvPr/>
        </p:nvPicPr>
        <p:blipFill>
          <a:blip r:embed="rId3"/>
          <a:stretch>
            <a:fillRect/>
          </a:stretch>
        </p:blipFill>
        <p:spPr>
          <a:xfrm>
            <a:off x="942906" y="1125613"/>
            <a:ext cx="7258187" cy="3572862"/>
          </a:xfrm>
          <a:prstGeom prst="rect">
            <a:avLst/>
          </a:prstGeom>
        </p:spPr>
      </p:pic>
      <p:sp>
        <p:nvSpPr>
          <p:cNvPr id="12" name="Hình chữ nhật 11">
            <a:extLst>
              <a:ext uri="{FF2B5EF4-FFF2-40B4-BE49-F238E27FC236}">
                <a16:creationId xmlns:a16="http://schemas.microsoft.com/office/drawing/2014/main" id="{FD16ACB6-6D78-C224-7376-1AB33629FBC5}"/>
              </a:ext>
            </a:extLst>
          </p:cNvPr>
          <p:cNvSpPr/>
          <p:nvPr/>
        </p:nvSpPr>
        <p:spPr>
          <a:xfrm>
            <a:off x="5502729" y="1191986"/>
            <a:ext cx="1469571" cy="3184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7634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mj-lt"/>
              </a:rPr>
              <a:t>LỜI MỞ ĐẦU</a:t>
            </a:r>
            <a:endParaRPr sz="2400">
              <a:latin typeface="+mj-lt"/>
            </a:endParaRPr>
          </a:p>
        </p:txBody>
      </p:sp>
      <p:sp>
        <p:nvSpPr>
          <p:cNvPr id="78" name="Google Shape;78;p16"/>
          <p:cNvSpPr txBox="1">
            <a:spLocks noGrp="1"/>
          </p:cNvSpPr>
          <p:nvPr>
            <p:ph type="body" idx="1"/>
          </p:nvPr>
        </p:nvSpPr>
        <p:spPr>
          <a:xfrm>
            <a:off x="569980" y="1512344"/>
            <a:ext cx="3487670" cy="33933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1800" kern="100">
                <a:effectLst/>
                <a:latin typeface="+mj-lt"/>
                <a:ea typeface="Calibri" panose="020F0502020204030204" pitchFamily="34" charset="0"/>
                <a:cs typeface="Times New Roman" panose="02020603050405020304" pitchFamily="18" charset="0"/>
              </a:rPr>
              <a:t>Với sản phẩm lần này, chúng em mong muốn các “kiện tướng” Liên Quân sẽ dễ dàng hiểu và trang bị cho tướng của mình những món đồ thích hợp nhất, làm tăng khả năng chiến đấu của chúng cũng như giải đáp những thắc mắc của người dùng về game.</a:t>
            </a:r>
          </a:p>
        </p:txBody>
      </p:sp>
      <p:pic>
        <p:nvPicPr>
          <p:cNvPr id="2050" name="Picture 2" descr="Nạp thẻ liên quân mua ngay 5 vị tướng nhất định phải có">
            <a:extLst>
              <a:ext uri="{FF2B5EF4-FFF2-40B4-BE49-F238E27FC236}">
                <a16:creationId xmlns:a16="http://schemas.microsoft.com/office/drawing/2014/main" id="{6621DF46-588A-3D26-31F0-E5271AE91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650" y="1512344"/>
            <a:ext cx="4728189" cy="26596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76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1000"/>
                                        <p:tgtEl>
                                          <p:spTgt spid="78">
                                            <p:txEl>
                                              <p:pRg st="0" end="0"/>
                                            </p:txEl>
                                          </p:spTgt>
                                        </p:tgtEl>
                                      </p:cBhvr>
                                    </p:animEffect>
                                    <p:anim calcmode="lin" valueType="num">
                                      <p:cBhvr>
                                        <p:cTn id="8" dur="10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sz="3200">
                <a:latin typeface="+mj-lt"/>
              </a:rPr>
              <a:t>ĐÁNH GIÁ</a:t>
            </a:r>
          </a:p>
        </p:txBody>
      </p:sp>
      <p:sp>
        <p:nvSpPr>
          <p:cNvPr id="2" name="TextBox 1">
            <a:extLst>
              <a:ext uri="{FF2B5EF4-FFF2-40B4-BE49-F238E27FC236}">
                <a16:creationId xmlns:a16="http://schemas.microsoft.com/office/drawing/2014/main" id="{8A80F9AB-174F-6201-649B-832C05D6CA4F}"/>
              </a:ext>
            </a:extLst>
          </p:cNvPr>
          <p:cNvSpPr txBox="1"/>
          <p:nvPr/>
        </p:nvSpPr>
        <p:spPr>
          <a:xfrm>
            <a:off x="257174" y="1232250"/>
            <a:ext cx="8343900" cy="3308470"/>
          </a:xfrm>
          <a:prstGeom prst="rect">
            <a:avLst/>
          </a:prstGeom>
          <a:noFill/>
        </p:spPr>
        <p:txBody>
          <a:bodyPr wrap="square" rtlCol="0">
            <a:spAutoFit/>
          </a:bodyPr>
          <a:lstStyle/>
          <a:p>
            <a:pPr marL="342900" lvl="0" indent="-342900" algn="just">
              <a:lnSpc>
                <a:spcPct val="107000"/>
              </a:lnSpc>
              <a:buFont typeface="+mj-lt"/>
              <a:buAutoNum type="arabicPeriod"/>
            </a:pPr>
            <a:r>
              <a:rPr lang="en-US" sz="1800" b="1" i="1" u="sng" kern="100">
                <a:solidFill>
                  <a:schemeClr val="bg2"/>
                </a:solidFill>
                <a:effectLst/>
                <a:latin typeface="+mj-lt"/>
                <a:ea typeface="Calibri" panose="020F0502020204030204" pitchFamily="34" charset="0"/>
                <a:cs typeface="Times New Roman" panose="02020603050405020304" pitchFamily="18" charset="0"/>
              </a:rPr>
              <a:t>Kết quả đạt được</a:t>
            </a:r>
          </a:p>
          <a:p>
            <a:pPr marL="342900" lvl="0" indent="-342900" algn="just">
              <a:lnSpc>
                <a:spcPct val="107000"/>
              </a:lnSpc>
              <a:buFont typeface="+mj-lt"/>
              <a:buAutoNum type="arabicPeriod"/>
            </a:pPr>
            <a:endParaRPr lang="en-US" sz="1800" kern="100">
              <a:solidFill>
                <a:schemeClr val="bg2"/>
              </a:solidFill>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Times New Roman" panose="02020603050405020304" pitchFamily="18" charset="0"/>
              <a:buChar char="-"/>
            </a:pPr>
            <a:r>
              <a:rPr lang="en-US" sz="1800" kern="100">
                <a:solidFill>
                  <a:schemeClr val="bg2"/>
                </a:solidFill>
                <a:effectLst/>
                <a:latin typeface="+mj-lt"/>
                <a:ea typeface="Calibri" panose="020F0502020204030204" pitchFamily="34" charset="0"/>
                <a:cs typeface="Times New Roman" panose="02020603050405020304" pitchFamily="18" charset="0"/>
              </a:rPr>
              <a:t>Sử dụng được ngôn ngữ PHP.</a:t>
            </a:r>
          </a:p>
          <a:p>
            <a:pPr marL="342900" lvl="0" indent="-342900" algn="just">
              <a:lnSpc>
                <a:spcPct val="107000"/>
              </a:lnSpc>
              <a:buFont typeface="Times New Roman" panose="02020603050405020304" pitchFamily="18" charset="0"/>
              <a:buChar char="-"/>
            </a:pPr>
            <a:r>
              <a:rPr lang="en-US" sz="1800" kern="100">
                <a:solidFill>
                  <a:schemeClr val="bg2"/>
                </a:solidFill>
                <a:effectLst/>
                <a:latin typeface="+mj-lt"/>
                <a:ea typeface="Calibri" panose="020F0502020204030204" pitchFamily="34" charset="0"/>
                <a:cs typeface="Times New Roman" panose="02020603050405020304" pitchFamily="18" charset="0"/>
              </a:rPr>
              <a:t>Nâng cao khả năng thiết kế web bằng HTML và CSS.</a:t>
            </a:r>
          </a:p>
          <a:p>
            <a:pPr marL="342900" marR="820420" lvl="0" indent="-342900" algn="just">
              <a:lnSpc>
                <a:spcPct val="107000"/>
              </a:lnSpc>
              <a:spcAft>
                <a:spcPts val="290"/>
              </a:spcAft>
              <a:buFont typeface="Times New Roman" panose="02020603050405020304" pitchFamily="18" charset="0"/>
              <a:buChar char="-"/>
            </a:pPr>
            <a:r>
              <a:rPr lang="en-US" sz="1800" kern="100">
                <a:solidFill>
                  <a:schemeClr val="bg2"/>
                </a:solidFill>
                <a:effectLst/>
                <a:latin typeface="+mj-lt"/>
                <a:ea typeface="Calibri" panose="020F0502020204030204" pitchFamily="34" charset="0"/>
                <a:cs typeface="Times New Roman" panose="02020603050405020304" pitchFamily="18" charset="0"/>
              </a:rPr>
              <a:t>Áp dụng tương đối tốt những gì đã học được trong kì học vừa qua.</a:t>
            </a:r>
          </a:p>
          <a:p>
            <a:pPr marL="342900" marR="820420" lvl="0" indent="-342900" algn="just">
              <a:lnSpc>
                <a:spcPct val="107000"/>
              </a:lnSpc>
              <a:spcAft>
                <a:spcPts val="175"/>
              </a:spcAft>
              <a:buFont typeface="Times New Roman" panose="02020603050405020304" pitchFamily="18" charset="0"/>
              <a:buChar char="-"/>
            </a:pPr>
            <a:r>
              <a:rPr lang="en-US" sz="1800" kern="100">
                <a:solidFill>
                  <a:schemeClr val="bg2"/>
                </a:solidFill>
                <a:effectLst/>
                <a:latin typeface="+mj-lt"/>
                <a:ea typeface="Calibri" panose="020F0502020204030204" pitchFamily="34" charset="0"/>
                <a:cs typeface="Times New Roman" panose="02020603050405020304" pitchFamily="18" charset="0"/>
              </a:rPr>
              <a:t>Hoàn thành được các chức năng chính cần thiết cho trang web.</a:t>
            </a:r>
          </a:p>
          <a:p>
            <a:pPr marL="342900" marR="820420" lvl="0" indent="-342900" algn="just">
              <a:lnSpc>
                <a:spcPct val="107000"/>
              </a:lnSpc>
              <a:spcAft>
                <a:spcPts val="1270"/>
              </a:spcAft>
              <a:buFont typeface="Times New Roman" panose="02020603050405020304" pitchFamily="18" charset="0"/>
              <a:buChar char="-"/>
            </a:pPr>
            <a:r>
              <a:rPr lang="en-US" sz="1800" kern="100">
                <a:solidFill>
                  <a:schemeClr val="bg2"/>
                </a:solidFill>
                <a:effectLst/>
                <a:latin typeface="+mj-lt"/>
                <a:ea typeface="Calibri" panose="020F0502020204030204" pitchFamily="34" charset="0"/>
                <a:cs typeface="Times New Roman" panose="02020603050405020304" pitchFamily="18" charset="0"/>
              </a:rPr>
              <a:t>Hướng phát triển đi đúng với các nhu cầu thực tế.</a:t>
            </a:r>
          </a:p>
          <a:p>
            <a:pPr marL="342900" lvl="0" indent="-342900" algn="just">
              <a:lnSpc>
                <a:spcPct val="107000"/>
              </a:lnSpc>
              <a:spcAft>
                <a:spcPts val="800"/>
              </a:spcAft>
              <a:buFont typeface="Times New Roman" panose="02020603050405020304" pitchFamily="18" charset="0"/>
              <a:buChar char="-"/>
            </a:pPr>
            <a:r>
              <a:rPr lang="en-US" sz="1800" kern="100">
                <a:solidFill>
                  <a:schemeClr val="bg2"/>
                </a:solidFill>
                <a:effectLst/>
                <a:latin typeface="+mj-lt"/>
                <a:ea typeface="Calibri" panose="020F0502020204030204" pitchFamily="34" charset="0"/>
                <a:cs typeface="Times New Roman" panose="02020603050405020304" pitchFamily="18" charset="0"/>
              </a:rPr>
              <a:t>Đưa ra được những trang bị tối ưu cho tướng, cải thiện cách lên đồ cho người chơi mới.</a:t>
            </a:r>
          </a:p>
          <a:p>
            <a:endParaRPr lang="en-US">
              <a:solidFill>
                <a:schemeClr val="bg2"/>
              </a:solidFill>
              <a:latin typeface="+mj-lt"/>
            </a:endParaRPr>
          </a:p>
        </p:txBody>
      </p:sp>
    </p:spTree>
    <p:extLst>
      <p:ext uri="{BB962C8B-B14F-4D97-AF65-F5344CB8AC3E}">
        <p14:creationId xmlns:p14="http://schemas.microsoft.com/office/powerpoint/2010/main" val="34092695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Box 1">
            <a:extLst>
              <a:ext uri="{FF2B5EF4-FFF2-40B4-BE49-F238E27FC236}">
                <a16:creationId xmlns:a16="http://schemas.microsoft.com/office/drawing/2014/main" id="{8A80F9AB-174F-6201-649B-832C05D6CA4F}"/>
              </a:ext>
            </a:extLst>
          </p:cNvPr>
          <p:cNvSpPr txBox="1"/>
          <p:nvPr/>
        </p:nvSpPr>
        <p:spPr>
          <a:xfrm>
            <a:off x="250031" y="315491"/>
            <a:ext cx="8379619" cy="3915880"/>
          </a:xfrm>
          <a:prstGeom prst="rect">
            <a:avLst/>
          </a:prstGeom>
          <a:noFill/>
        </p:spPr>
        <p:txBody>
          <a:bodyPr wrap="square" rtlCol="0">
            <a:spAutoFit/>
          </a:bodyPr>
          <a:lstStyle/>
          <a:p>
            <a:pPr marL="342900" lvl="0" indent="-342900" algn="just">
              <a:lnSpc>
                <a:spcPct val="107000"/>
              </a:lnSpc>
              <a:buFont typeface="+mj-lt"/>
              <a:buAutoNum type="arabicPeriod"/>
            </a:pPr>
            <a:r>
              <a:rPr lang="en-US" sz="1800" b="1" i="1" u="sng" kern="100">
                <a:solidFill>
                  <a:schemeClr val="bg2"/>
                </a:solidFill>
                <a:effectLst/>
                <a:latin typeface="+mj-lt"/>
                <a:ea typeface="Calibri" panose="020F0502020204030204" pitchFamily="34" charset="0"/>
                <a:cs typeface="Times New Roman" panose="02020603050405020304" pitchFamily="18" charset="0"/>
              </a:rPr>
              <a:t>Hạn chế và khó khăn gặp phải</a:t>
            </a:r>
            <a:endParaRPr lang="en-US" sz="1800" kern="100">
              <a:solidFill>
                <a:schemeClr val="bg2"/>
              </a:solidFill>
              <a:effectLst/>
              <a:latin typeface="+mj-lt"/>
              <a:ea typeface="Calibri" panose="020F0502020204030204" pitchFamily="34" charset="0"/>
              <a:cs typeface="Times New Roman" panose="02020603050405020304" pitchFamily="18" charset="0"/>
            </a:endParaRPr>
          </a:p>
          <a:p>
            <a:pPr marL="457200" algn="just">
              <a:lnSpc>
                <a:spcPct val="107000"/>
              </a:lnSpc>
            </a:pPr>
            <a:r>
              <a:rPr lang="en-US" sz="1600" b="1" i="1" u="none" strike="noStrike" kern="100">
                <a:solidFill>
                  <a:schemeClr val="bg2"/>
                </a:solidFill>
                <a:effectLst/>
                <a:latin typeface="+mj-lt"/>
                <a:ea typeface="Calibri" panose="020F0502020204030204" pitchFamily="34" charset="0"/>
                <a:cs typeface="Times New Roman" panose="02020603050405020304" pitchFamily="18" charset="0"/>
              </a:rPr>
              <a:t> </a:t>
            </a:r>
            <a:endParaRPr lang="en-US" sz="1600" kern="100">
              <a:solidFill>
                <a:schemeClr val="bg2"/>
              </a:solidFill>
              <a:effectLst/>
              <a:latin typeface="+mj-lt"/>
              <a:ea typeface="Calibri" panose="020F0502020204030204" pitchFamily="34" charset="0"/>
              <a:cs typeface="Times New Roman" panose="02020603050405020304" pitchFamily="18" charset="0"/>
            </a:endParaRPr>
          </a:p>
          <a:p>
            <a:pPr lvl="8" algn="ctr">
              <a:lnSpc>
                <a:spcPct val="107000"/>
              </a:lnSpc>
            </a:pPr>
            <a:r>
              <a:rPr lang="en-US" sz="1600" b="1" u="sng" kern="100">
                <a:solidFill>
                  <a:schemeClr val="bg2"/>
                </a:solidFill>
                <a:effectLst/>
                <a:latin typeface="+mj-lt"/>
                <a:ea typeface="Calibri" panose="020F0502020204030204" pitchFamily="34" charset="0"/>
                <a:cs typeface="Times New Roman" panose="02020603050405020304" pitchFamily="18" charset="0"/>
              </a:rPr>
              <a:t>Hạn chế:</a:t>
            </a:r>
          </a:p>
          <a:p>
            <a:pPr marL="342900" lvl="1" indent="-342900" algn="just">
              <a:lnSpc>
                <a:spcPct val="107000"/>
              </a:lnSpc>
              <a:buFont typeface="Times New Roman" panose="02020603050405020304" pitchFamily="18" charset="0"/>
              <a:buChar char="-"/>
            </a:pPr>
            <a:r>
              <a:rPr lang="en-US" sz="1600" kern="100">
                <a:solidFill>
                  <a:schemeClr val="bg2"/>
                </a:solidFill>
                <a:effectLst/>
                <a:latin typeface="+mj-lt"/>
                <a:ea typeface="Calibri" panose="020F0502020204030204" pitchFamily="34" charset="0"/>
                <a:cs typeface="Times New Roman" panose="02020603050405020304" pitchFamily="18" charset="0"/>
              </a:rPr>
              <a:t>Chưa phát triển được 2 phần Cốt truyện (Plot) và Tóm tắt cập nhật (</a:t>
            </a:r>
            <a:r>
              <a:rPr lang="en-US" sz="1600" u="sng" kern="100">
                <a:solidFill>
                  <a:schemeClr val="bg2"/>
                </a:solidFill>
                <a:effectLst/>
                <a:latin typeface="+mj-lt"/>
                <a:ea typeface="Calibri" panose="020F0502020204030204" pitchFamily="34" charset="0"/>
                <a:cs typeface="Times New Roman" panose="02020603050405020304" pitchFamily="18" charset="0"/>
              </a:rPr>
              <a:t>Updates</a:t>
            </a:r>
            <a:r>
              <a:rPr lang="en-US" sz="1600" kern="100">
                <a:solidFill>
                  <a:schemeClr val="bg2"/>
                </a:solidFill>
                <a:effectLst/>
                <a:latin typeface="+mj-lt"/>
                <a:ea typeface="Calibri" panose="020F0502020204030204" pitchFamily="34" charset="0"/>
                <a:cs typeface="Times New Roman" panose="02020603050405020304" pitchFamily="18" charset="0"/>
              </a:rPr>
              <a:t>)</a:t>
            </a:r>
          </a:p>
          <a:p>
            <a:pPr marL="342900" lvl="0" indent="-342900" algn="just">
              <a:lnSpc>
                <a:spcPct val="107000"/>
              </a:lnSpc>
              <a:buFont typeface="Times New Roman" panose="02020603050405020304" pitchFamily="18" charset="0"/>
              <a:buChar char="-"/>
            </a:pPr>
            <a:r>
              <a:rPr lang="en-US" sz="1600" kern="100">
                <a:solidFill>
                  <a:schemeClr val="bg2"/>
                </a:solidFill>
                <a:effectLst/>
                <a:latin typeface="+mj-lt"/>
                <a:ea typeface="Calibri" panose="020F0502020204030204" pitchFamily="34" charset="0"/>
                <a:cs typeface="Times New Roman" panose="02020603050405020304" pitchFamily="18" charset="0"/>
              </a:rPr>
              <a:t>Phần Phù hiệu và Searchbar (thanh tìm kiếm) không hiện được list tướng cần tìm theo dạng động.</a:t>
            </a:r>
          </a:p>
          <a:p>
            <a:pPr marL="342900" marR="820420" lvl="0" indent="-342900" algn="just">
              <a:lnSpc>
                <a:spcPct val="107000"/>
              </a:lnSpc>
              <a:spcAft>
                <a:spcPts val="1105"/>
              </a:spcAft>
              <a:buFont typeface="Times New Roman" panose="02020603050405020304" pitchFamily="18" charset="0"/>
              <a:buChar char="-"/>
            </a:pPr>
            <a:r>
              <a:rPr lang="en-US" sz="1600" kern="100">
                <a:solidFill>
                  <a:schemeClr val="bg2"/>
                </a:solidFill>
                <a:effectLst/>
                <a:latin typeface="+mj-lt"/>
                <a:ea typeface="Calibri" panose="020F0502020204030204" pitchFamily="34" charset="0"/>
                <a:cs typeface="Times New Roman" panose="02020603050405020304" pitchFamily="18" charset="0"/>
              </a:rPr>
              <a:t>Trang web còn chưa chất lượng, chưa đáp ứng hết nhu cầu ở thực tế do năng lực và thời gian có hạn.</a:t>
            </a:r>
          </a:p>
          <a:p>
            <a:pPr marR="820420" lvl="0" algn="just">
              <a:lnSpc>
                <a:spcPct val="107000"/>
              </a:lnSpc>
              <a:spcAft>
                <a:spcPts val="1105"/>
              </a:spcAft>
            </a:pPr>
            <a:endParaRPr lang="en-US" sz="1600" kern="100">
              <a:solidFill>
                <a:schemeClr val="bg2"/>
              </a:solidFill>
              <a:effectLst/>
              <a:latin typeface="+mj-lt"/>
              <a:ea typeface="Calibri" panose="020F0502020204030204" pitchFamily="34" charset="0"/>
              <a:cs typeface="Times New Roman" panose="02020603050405020304" pitchFamily="18" charset="0"/>
            </a:endParaRPr>
          </a:p>
          <a:p>
            <a:pPr marL="457200" algn="ctr">
              <a:lnSpc>
                <a:spcPct val="107000"/>
              </a:lnSpc>
              <a:spcAft>
                <a:spcPts val="800"/>
              </a:spcAft>
            </a:pPr>
            <a:r>
              <a:rPr lang="en-US" sz="1600" b="1" u="sng" kern="100">
                <a:solidFill>
                  <a:schemeClr val="bg2"/>
                </a:solidFill>
                <a:effectLst/>
                <a:latin typeface="+mj-lt"/>
                <a:ea typeface="Calibri" panose="020F0502020204030204" pitchFamily="34" charset="0"/>
                <a:cs typeface="Times New Roman" panose="02020603050405020304" pitchFamily="18" charset="0"/>
              </a:rPr>
              <a:t>Khó khăn gặp phải:</a:t>
            </a:r>
            <a:endParaRPr lang="en-US" sz="1600" b="1" kern="100">
              <a:solidFill>
                <a:schemeClr val="bg2"/>
              </a:solidFill>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Times New Roman" panose="02020603050405020304" pitchFamily="18" charset="0"/>
              <a:buChar char="-"/>
            </a:pPr>
            <a:r>
              <a:rPr lang="en-US" sz="1600" kern="100">
                <a:solidFill>
                  <a:schemeClr val="bg2"/>
                </a:solidFill>
                <a:effectLst/>
                <a:latin typeface="+mj-lt"/>
                <a:ea typeface="Calibri" panose="020F0502020204030204" pitchFamily="34" charset="0"/>
                <a:cs typeface="Times New Roman" panose="02020603050405020304" pitchFamily="18" charset="0"/>
              </a:rPr>
              <a:t>JavaScript khá phức tạp, có những phần không truy vấn được như mong muốn (phần Phù hiệu).</a:t>
            </a:r>
          </a:p>
          <a:p>
            <a:pPr marL="342900" lvl="0" indent="-342900" algn="just">
              <a:lnSpc>
                <a:spcPct val="107000"/>
              </a:lnSpc>
              <a:spcAft>
                <a:spcPts val="800"/>
              </a:spcAft>
              <a:buFont typeface="Times New Roman" panose="02020603050405020304" pitchFamily="18" charset="0"/>
              <a:buChar char="-"/>
            </a:pPr>
            <a:r>
              <a:rPr lang="en-US" sz="1600" kern="100">
                <a:solidFill>
                  <a:schemeClr val="bg2"/>
                </a:solidFill>
                <a:effectLst/>
                <a:latin typeface="+mj-lt"/>
                <a:ea typeface="Calibri" panose="020F0502020204030204" pitchFamily="34" charset="0"/>
                <a:cs typeface="Times New Roman" panose="02020603050405020304" pitchFamily="18" charset="0"/>
              </a:rPr>
              <a:t>Phần giao diện người dùng (UI) chưa được bắt mắt như dự kiến.</a:t>
            </a:r>
          </a:p>
        </p:txBody>
      </p:sp>
      <p:cxnSp>
        <p:nvCxnSpPr>
          <p:cNvPr id="6" name="Straight Connector 5">
            <a:extLst>
              <a:ext uri="{FF2B5EF4-FFF2-40B4-BE49-F238E27FC236}">
                <a16:creationId xmlns:a16="http://schemas.microsoft.com/office/drawing/2014/main" id="{FFDA2851-F9AC-B76B-C83E-3CB3E4FF9997}"/>
              </a:ext>
            </a:extLst>
          </p:cNvPr>
          <p:cNvCxnSpPr/>
          <p:nvPr/>
        </p:nvCxnSpPr>
        <p:spPr>
          <a:xfrm>
            <a:off x="1164431" y="2886076"/>
            <a:ext cx="69723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361772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pPr algn="ctr"/>
            <a:r>
              <a:rPr lang="en-US">
                <a:latin typeface="+mj-lt"/>
              </a:rPr>
              <a:t>LỜI KẾT</a:t>
            </a:r>
          </a:p>
        </p:txBody>
      </p:sp>
      <p:sp>
        <p:nvSpPr>
          <p:cNvPr id="2" name="TextBox 1">
            <a:extLst>
              <a:ext uri="{FF2B5EF4-FFF2-40B4-BE49-F238E27FC236}">
                <a16:creationId xmlns:a16="http://schemas.microsoft.com/office/drawing/2014/main" id="{DE5C4B97-5369-1D10-38FE-C04685B8B394}"/>
              </a:ext>
            </a:extLst>
          </p:cNvPr>
          <p:cNvSpPr txBox="1"/>
          <p:nvPr/>
        </p:nvSpPr>
        <p:spPr>
          <a:xfrm>
            <a:off x="1221581" y="1171366"/>
            <a:ext cx="6958012" cy="2800767"/>
          </a:xfrm>
          <a:prstGeom prst="rect">
            <a:avLst/>
          </a:prstGeom>
          <a:noFill/>
        </p:spPr>
        <p:txBody>
          <a:bodyPr wrap="square" rtlCol="0">
            <a:spAutoFit/>
          </a:bodyPr>
          <a:lstStyle/>
          <a:p>
            <a:pPr algn="ctr"/>
            <a:r>
              <a:rPr lang="en-US" sz="1800" kern="100" dirty="0" err="1">
                <a:solidFill>
                  <a:schemeClr val="bg2"/>
                </a:solidFill>
                <a:effectLst/>
                <a:latin typeface="+mj-lt"/>
                <a:ea typeface="Calibri" panose="020F0502020204030204" pitchFamily="34" charset="0"/>
                <a:cs typeface="Times New Roman" panose="02020603050405020304" pitchFamily="18" charset="0"/>
              </a:rPr>
              <a:t>Tuy</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bài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báo</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cáo</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cũng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như</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trang</a:t>
            </a:r>
            <a:r>
              <a:rPr lang="en-US" sz="1800" kern="100" dirty="0">
                <a:solidFill>
                  <a:schemeClr val="bg2"/>
                </a:solidFill>
                <a:effectLst/>
                <a:latin typeface="+mj-lt"/>
                <a:ea typeface="Calibri" panose="020F0502020204030204" pitchFamily="34" charset="0"/>
                <a:cs typeface="Times New Roman" panose="02020603050405020304" pitchFamily="18" charset="0"/>
              </a:rPr>
              <a:t> web </a:t>
            </a:r>
            <a:r>
              <a:rPr lang="en-US" sz="1800" kern="100" dirty="0" err="1">
                <a:solidFill>
                  <a:schemeClr val="bg2"/>
                </a:solidFill>
                <a:effectLst/>
                <a:latin typeface="+mj-lt"/>
                <a:ea typeface="Calibri" panose="020F0502020204030204" pitchFamily="34" charset="0"/>
                <a:cs typeface="Times New Roman" panose="02020603050405020304" pitchFamily="18" charset="0"/>
              </a:rPr>
              <a:t>của</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nhóm</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có</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nhiều</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chức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năng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được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tối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giản</a:t>
            </a:r>
            <a:r>
              <a:rPr lang="en-US" sz="1800" kern="100" dirty="0">
                <a:solidFill>
                  <a:schemeClr val="bg2"/>
                </a:solidFill>
                <a:effectLst/>
                <a:latin typeface="+mj-lt"/>
                <a:ea typeface="Calibri" panose="020F0502020204030204" pitchFamily="34" charset="0"/>
                <a:cs typeface="Times New Roman" panose="02020603050405020304" pitchFamily="18" charset="0"/>
              </a:rPr>
              <a:t> so </a:t>
            </a:r>
            <a:r>
              <a:rPr lang="en-US" sz="1800" kern="100" dirty="0" err="1">
                <a:solidFill>
                  <a:schemeClr val="bg2"/>
                </a:solidFill>
                <a:effectLst/>
                <a:latin typeface="+mj-lt"/>
                <a:ea typeface="Calibri" panose="020F0502020204030204" pitchFamily="34" charset="0"/>
                <a:cs typeface="Times New Roman" panose="02020603050405020304" pitchFamily="18" charset="0"/>
              </a:rPr>
              <a:t>với</a:t>
            </a:r>
            <a:r>
              <a:rPr lang="en-US" sz="1800" kern="100" dirty="0">
                <a:solidFill>
                  <a:schemeClr val="bg2"/>
                </a:solidFill>
                <a:effectLst/>
                <a:latin typeface="+mj-lt"/>
                <a:ea typeface="Calibri" panose="020F0502020204030204" pitchFamily="34" charset="0"/>
                <a:cs typeface="Times New Roman" panose="02020603050405020304" pitchFamily="18" charset="0"/>
              </a:rPr>
              <a:t> ý </a:t>
            </a:r>
            <a:r>
              <a:rPr lang="en-US" sz="1800" kern="100" dirty="0" err="1">
                <a:solidFill>
                  <a:schemeClr val="bg2"/>
                </a:solidFill>
                <a:effectLst/>
                <a:latin typeface="+mj-lt"/>
                <a:ea typeface="Calibri" panose="020F0502020204030204" pitchFamily="34" charset="0"/>
                <a:cs typeface="Times New Roman" panose="02020603050405020304" pitchFamily="18" charset="0"/>
              </a:rPr>
              <a:t>tưởng</a:t>
            </a:r>
            <a:r>
              <a:rPr lang="en-US" sz="1800" kern="100" dirty="0">
                <a:solidFill>
                  <a:schemeClr val="bg2"/>
                </a:solidFill>
                <a:effectLst/>
                <a:latin typeface="+mj-lt"/>
                <a:ea typeface="Calibri" panose="020F0502020204030204" pitchFamily="34" charset="0"/>
                <a:cs typeface="Times New Roman" panose="02020603050405020304" pitchFamily="18" charset="0"/>
              </a:rPr>
              <a:t> ban </a:t>
            </a:r>
            <a:r>
              <a:rPr lang="en-US" sz="1800" kern="100" dirty="0" err="1">
                <a:solidFill>
                  <a:schemeClr val="bg2"/>
                </a:solidFill>
                <a:effectLst/>
                <a:latin typeface="+mj-lt"/>
                <a:ea typeface="Calibri" panose="020F0502020204030204" pitchFamily="34" charset="0"/>
                <a:cs typeface="Times New Roman" panose="02020603050405020304" pitchFamily="18" charset="0"/>
              </a:rPr>
              <a:t>đầu</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nhưng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đó</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cũng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là</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tất</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cả</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tâm</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huyết</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và</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thời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gian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mà</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nhóm</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chúng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em</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cùng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nhau</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đóng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góp</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cho</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dự</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án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cuối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kỳ</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lần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này</a:t>
            </a:r>
            <a:r>
              <a:rPr lang="en-US" sz="1800" kern="100" dirty="0">
                <a:solidFill>
                  <a:schemeClr val="bg2"/>
                </a:solidFill>
                <a:effectLst/>
                <a:latin typeface="+mj-lt"/>
                <a:ea typeface="Calibri" panose="020F0502020204030204" pitchFamily="34" charset="0"/>
                <a:cs typeface="Times New Roman" panose="02020603050405020304" pitchFamily="18" charset="0"/>
              </a:rPr>
              <a:t>.</a:t>
            </a:r>
          </a:p>
          <a:p>
            <a:pPr algn="ctr"/>
            <a:endParaRPr lang="en-US" sz="1800" kern="100" dirty="0">
              <a:solidFill>
                <a:schemeClr val="bg2"/>
              </a:solidFill>
              <a:latin typeface="+mj-lt"/>
              <a:ea typeface="Calibri" panose="020F0502020204030204" pitchFamily="34" charset="0"/>
              <a:cs typeface="Times New Roman" panose="02020603050405020304" pitchFamily="18" charset="0"/>
            </a:endParaRPr>
          </a:p>
          <a:p>
            <a:pPr algn="ct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Chúng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em</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rất</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mong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được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lắng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nghe</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lời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phản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hồi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đóng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góp</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từ</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cô</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và</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các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bạn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để</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có</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thể</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hoàn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thiện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hơn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nữa</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sớm</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khắc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phục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được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những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hạn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chế</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từ</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đó</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đưa</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ra</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các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chức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năng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mới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phù</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hợp</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và</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tối</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ưu</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nhất</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nhằm</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phục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vụ</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nhu</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cầu</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sử</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dụng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của</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các</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kiện</a:t>
            </a:r>
            <a:r>
              <a:rPr lang="en-US" sz="1800" kern="100" dirty="0">
                <a:solidFill>
                  <a:schemeClr val="bg2"/>
                </a:solidFill>
                <a:effectLst/>
                <a:latin typeface="+mj-lt"/>
                <a:ea typeface="Calibri" panose="020F0502020204030204" pitchFamily="34" charset="0"/>
                <a:cs typeface="Times New Roman" panose="02020603050405020304" pitchFamily="18" charset="0"/>
              </a:rPr>
              <a:t> </a:t>
            </a:r>
            <a:r>
              <a:rPr lang="en-US" sz="1800" kern="100" dirty="0" err="1">
                <a:solidFill>
                  <a:schemeClr val="bg2"/>
                </a:solidFill>
                <a:effectLst/>
                <a:latin typeface="+mj-lt"/>
                <a:ea typeface="Calibri" panose="020F0502020204030204" pitchFamily="34" charset="0"/>
                <a:cs typeface="Times New Roman" panose="02020603050405020304" pitchFamily="18" charset="0"/>
              </a:rPr>
              <a:t>tướng</a:t>
            </a:r>
            <a:r>
              <a:rPr lang="en-US" sz="1800" kern="100" dirty="0">
                <a:solidFill>
                  <a:schemeClr val="bg2"/>
                </a:solidFill>
                <a:effectLst/>
                <a:latin typeface="+mj-lt"/>
                <a:ea typeface="Calibri" panose="020F0502020204030204" pitchFamily="34" charset="0"/>
                <a:cs typeface="Times New Roman" panose="02020603050405020304" pitchFamily="18" charset="0"/>
              </a:rPr>
              <a:t>”. </a:t>
            </a:r>
          </a:p>
          <a:p>
            <a:pPr algn="ctr"/>
            <a:endParaRPr lang="en-US" dirty="0">
              <a:solidFill>
                <a:schemeClr val="bg2"/>
              </a:solidFill>
              <a:latin typeface="+mj-lt"/>
            </a:endParaRPr>
          </a:p>
        </p:txBody>
      </p:sp>
    </p:spTree>
    <p:extLst>
      <p:ext uri="{BB962C8B-B14F-4D97-AF65-F5344CB8AC3E}">
        <p14:creationId xmlns:p14="http://schemas.microsoft.com/office/powerpoint/2010/main" val="29337529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D70F662-5AEA-D48B-A452-E95937DCFCDC}"/>
              </a:ext>
            </a:extLst>
          </p:cNvPr>
          <p:cNvSpPr>
            <a:spLocks noGrp="1"/>
          </p:cNvSpPr>
          <p:nvPr>
            <p:ph type="title"/>
          </p:nvPr>
        </p:nvSpPr>
        <p:spPr>
          <a:xfrm>
            <a:off x="720000" y="2285400"/>
            <a:ext cx="7704000" cy="572700"/>
          </a:xfrm>
        </p:spPr>
        <p:txBody>
          <a:bodyPr/>
          <a:lstStyle/>
          <a:p>
            <a:pPr algn="ctr"/>
            <a:r>
              <a:rPr lang="en-US" dirty="0"/>
              <a:t>THANKS FOR WATCHING!</a:t>
            </a:r>
          </a:p>
        </p:txBody>
      </p:sp>
    </p:spTree>
    <p:extLst>
      <p:ext uri="{BB962C8B-B14F-4D97-AF65-F5344CB8AC3E}">
        <p14:creationId xmlns:p14="http://schemas.microsoft.com/office/powerpoint/2010/main" val="1567859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5" name="Picture 4" descr="A person taking a selfie&#10;&#10;Description automatically generated">
            <a:extLst>
              <a:ext uri="{FF2B5EF4-FFF2-40B4-BE49-F238E27FC236}">
                <a16:creationId xmlns:a16="http://schemas.microsoft.com/office/drawing/2014/main" id="{955F6CBF-0C46-61F9-947E-ED72B002DEE0}"/>
              </a:ext>
            </a:extLst>
          </p:cNvPr>
          <p:cNvPicPr>
            <a:picLocks noChangeAspect="1"/>
          </p:cNvPicPr>
          <p:nvPr/>
        </p:nvPicPr>
        <p:blipFill rotWithShape="1">
          <a:blip r:embed="rId3"/>
          <a:srcRect l="2382" t="8993" r="1169" b="29154"/>
          <a:stretch/>
        </p:blipFill>
        <p:spPr>
          <a:xfrm>
            <a:off x="782890" y="3127812"/>
            <a:ext cx="1337079" cy="1435105"/>
          </a:xfrm>
          <a:prstGeom prst="flowChartConnector">
            <a:avLst/>
          </a:prstGeom>
        </p:spPr>
      </p:pic>
      <p:pic>
        <p:nvPicPr>
          <p:cNvPr id="8" name="Picture 7" descr="A picture containing person, human face, clothing, drink&#10;&#10;Description automatically generated">
            <a:extLst>
              <a:ext uri="{FF2B5EF4-FFF2-40B4-BE49-F238E27FC236}">
                <a16:creationId xmlns:a16="http://schemas.microsoft.com/office/drawing/2014/main" id="{DC80E90D-D055-4D51-4BEB-DF1E59D6D6B2}"/>
              </a:ext>
            </a:extLst>
          </p:cNvPr>
          <p:cNvPicPr>
            <a:picLocks noChangeAspect="1"/>
          </p:cNvPicPr>
          <p:nvPr/>
        </p:nvPicPr>
        <p:blipFill>
          <a:blip r:embed="rId4"/>
          <a:stretch>
            <a:fillRect/>
          </a:stretch>
        </p:blipFill>
        <p:spPr>
          <a:xfrm>
            <a:off x="782890" y="1234670"/>
            <a:ext cx="1337080" cy="1337080"/>
          </a:xfrm>
          <a:prstGeom prst="flowChartConnector">
            <a:avLst/>
          </a:prstGeom>
        </p:spPr>
      </p:pic>
      <p:pic>
        <p:nvPicPr>
          <p:cNvPr id="10" name="Picture 9" descr="A picture containing selfie, human face, person, eyewear&#10;&#10;Description automatically generated">
            <a:extLst>
              <a:ext uri="{FF2B5EF4-FFF2-40B4-BE49-F238E27FC236}">
                <a16:creationId xmlns:a16="http://schemas.microsoft.com/office/drawing/2014/main" id="{2DBB9493-9DB3-9E66-07FE-DB229F3D7445}"/>
              </a:ext>
            </a:extLst>
          </p:cNvPr>
          <p:cNvPicPr>
            <a:picLocks noChangeAspect="1"/>
          </p:cNvPicPr>
          <p:nvPr/>
        </p:nvPicPr>
        <p:blipFill>
          <a:blip r:embed="rId5"/>
          <a:stretch>
            <a:fillRect/>
          </a:stretch>
        </p:blipFill>
        <p:spPr>
          <a:xfrm>
            <a:off x="3963549" y="3127813"/>
            <a:ext cx="1437178" cy="1435104"/>
          </a:xfrm>
          <a:prstGeom prst="flowChartConnector">
            <a:avLst/>
          </a:prstGeom>
        </p:spPr>
      </p:pic>
      <p:pic>
        <p:nvPicPr>
          <p:cNvPr id="12" name="Picture 11">
            <a:extLst>
              <a:ext uri="{FF2B5EF4-FFF2-40B4-BE49-F238E27FC236}">
                <a16:creationId xmlns:a16="http://schemas.microsoft.com/office/drawing/2014/main" id="{9A429D68-8919-615B-5CDB-BA76C0562EA7}"/>
              </a:ext>
            </a:extLst>
          </p:cNvPr>
          <p:cNvPicPr>
            <a:picLocks noChangeAspect="1"/>
          </p:cNvPicPr>
          <p:nvPr/>
        </p:nvPicPr>
        <p:blipFill rotWithShape="1">
          <a:blip r:embed="rId6"/>
          <a:srcRect l="12948" t="29764" r="4787" b="10034"/>
          <a:stretch/>
        </p:blipFill>
        <p:spPr>
          <a:xfrm>
            <a:off x="3903460" y="1233807"/>
            <a:ext cx="1337080" cy="1337081"/>
          </a:xfrm>
          <a:prstGeom prst="flowChartConnector">
            <a:avLst/>
          </a:prstGeom>
        </p:spPr>
      </p:pic>
      <p:pic>
        <p:nvPicPr>
          <p:cNvPr id="14" name="Picture 13">
            <a:extLst>
              <a:ext uri="{FF2B5EF4-FFF2-40B4-BE49-F238E27FC236}">
                <a16:creationId xmlns:a16="http://schemas.microsoft.com/office/drawing/2014/main" id="{38AFD437-258F-B849-19EC-D86925AA93BB}"/>
              </a:ext>
            </a:extLst>
          </p:cNvPr>
          <p:cNvPicPr>
            <a:picLocks noChangeAspect="1"/>
          </p:cNvPicPr>
          <p:nvPr/>
        </p:nvPicPr>
        <p:blipFill rotWithShape="1">
          <a:blip r:embed="rId7"/>
          <a:srcRect l="3375" t="16773" r="1598" b="26048"/>
          <a:stretch/>
        </p:blipFill>
        <p:spPr>
          <a:xfrm>
            <a:off x="7024030" y="1233807"/>
            <a:ext cx="1337080" cy="1337080"/>
          </a:xfrm>
          <a:prstGeom prst="flowChartConnector">
            <a:avLst/>
          </a:prstGeom>
        </p:spPr>
      </p:pic>
      <p:sp>
        <p:nvSpPr>
          <p:cNvPr id="15" name="TextBox 14">
            <a:extLst>
              <a:ext uri="{FF2B5EF4-FFF2-40B4-BE49-F238E27FC236}">
                <a16:creationId xmlns:a16="http://schemas.microsoft.com/office/drawing/2014/main" id="{BD82D410-5FF6-C56A-AE92-EC4688F39157}"/>
              </a:ext>
            </a:extLst>
          </p:cNvPr>
          <p:cNvSpPr txBox="1"/>
          <p:nvPr/>
        </p:nvSpPr>
        <p:spPr>
          <a:xfrm>
            <a:off x="502648" y="2644117"/>
            <a:ext cx="1897562" cy="307777"/>
          </a:xfrm>
          <a:prstGeom prst="rect">
            <a:avLst/>
          </a:prstGeom>
          <a:noFill/>
        </p:spPr>
        <p:txBody>
          <a:bodyPr wrap="square" rtlCol="0">
            <a:spAutoFit/>
          </a:bodyPr>
          <a:lstStyle/>
          <a:p>
            <a:r>
              <a:rPr lang="en-US">
                <a:solidFill>
                  <a:schemeClr val="accent6"/>
                </a:solidFill>
                <a:latin typeface="+mj-lt"/>
              </a:rPr>
              <a:t>ĐOÀN VÕ NGUYÊN</a:t>
            </a:r>
          </a:p>
        </p:txBody>
      </p:sp>
      <p:sp>
        <p:nvSpPr>
          <p:cNvPr id="17" name="Google Shape;77;p16">
            <a:extLst>
              <a:ext uri="{FF2B5EF4-FFF2-40B4-BE49-F238E27FC236}">
                <a16:creationId xmlns:a16="http://schemas.microsoft.com/office/drawing/2014/main" id="{0C83CE2C-1A63-717F-8627-4ED276472DB1}"/>
              </a:ext>
            </a:extLst>
          </p:cNvPr>
          <p:cNvSpPr txBox="1">
            <a:spLocks noGrp="1"/>
          </p:cNvSpPr>
          <p:nvPr>
            <p:ph type="title"/>
          </p:nvPr>
        </p:nvSpPr>
        <p:spPr>
          <a:xfrm>
            <a:off x="3055428" y="436394"/>
            <a:ext cx="3598844"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a:latin typeface="+mj-lt"/>
              </a:rPr>
              <a:t>THÀNH VIÊN NHÓM</a:t>
            </a:r>
          </a:p>
        </p:txBody>
      </p:sp>
      <p:sp>
        <p:nvSpPr>
          <p:cNvPr id="18" name="TextBox 17">
            <a:extLst>
              <a:ext uri="{FF2B5EF4-FFF2-40B4-BE49-F238E27FC236}">
                <a16:creationId xmlns:a16="http://schemas.microsoft.com/office/drawing/2014/main" id="{56371012-44B2-2C43-18FF-17031B1180CC}"/>
              </a:ext>
            </a:extLst>
          </p:cNvPr>
          <p:cNvSpPr txBox="1"/>
          <p:nvPr/>
        </p:nvSpPr>
        <p:spPr>
          <a:xfrm>
            <a:off x="3698461" y="2651092"/>
            <a:ext cx="1967355" cy="307777"/>
          </a:xfrm>
          <a:prstGeom prst="rect">
            <a:avLst/>
          </a:prstGeom>
          <a:noFill/>
        </p:spPr>
        <p:txBody>
          <a:bodyPr wrap="square" rtlCol="0">
            <a:spAutoFit/>
          </a:bodyPr>
          <a:lstStyle/>
          <a:p>
            <a:r>
              <a:rPr lang="en-US">
                <a:solidFill>
                  <a:schemeClr val="accent6"/>
                </a:solidFill>
                <a:latin typeface="+mj-lt"/>
              </a:rPr>
              <a:t>NGUYỄN NHẬT HUY</a:t>
            </a:r>
          </a:p>
        </p:txBody>
      </p:sp>
      <p:sp>
        <p:nvSpPr>
          <p:cNvPr id="19" name="TextBox 18">
            <a:extLst>
              <a:ext uri="{FF2B5EF4-FFF2-40B4-BE49-F238E27FC236}">
                <a16:creationId xmlns:a16="http://schemas.microsoft.com/office/drawing/2014/main" id="{BBDDA3E0-70A1-AE1C-6376-C43154877043}"/>
              </a:ext>
            </a:extLst>
          </p:cNvPr>
          <p:cNvSpPr txBox="1"/>
          <p:nvPr/>
        </p:nvSpPr>
        <p:spPr>
          <a:xfrm>
            <a:off x="6798858" y="2644116"/>
            <a:ext cx="1787424" cy="307777"/>
          </a:xfrm>
          <a:prstGeom prst="rect">
            <a:avLst/>
          </a:prstGeom>
          <a:noFill/>
        </p:spPr>
        <p:txBody>
          <a:bodyPr wrap="square" rtlCol="0">
            <a:spAutoFit/>
          </a:bodyPr>
          <a:lstStyle/>
          <a:p>
            <a:r>
              <a:rPr lang="en-US">
                <a:solidFill>
                  <a:schemeClr val="accent6"/>
                </a:solidFill>
                <a:latin typeface="+mj-lt"/>
              </a:rPr>
              <a:t>NGUYỄN ĐÌNH VỸ</a:t>
            </a:r>
          </a:p>
        </p:txBody>
      </p:sp>
      <p:sp>
        <p:nvSpPr>
          <p:cNvPr id="20" name="TextBox 19">
            <a:extLst>
              <a:ext uri="{FF2B5EF4-FFF2-40B4-BE49-F238E27FC236}">
                <a16:creationId xmlns:a16="http://schemas.microsoft.com/office/drawing/2014/main" id="{B5EE30CD-B1D3-030D-3262-91A08C42C9F4}"/>
              </a:ext>
            </a:extLst>
          </p:cNvPr>
          <p:cNvSpPr txBox="1"/>
          <p:nvPr/>
        </p:nvSpPr>
        <p:spPr>
          <a:xfrm>
            <a:off x="247039" y="4600867"/>
            <a:ext cx="2408780" cy="307777"/>
          </a:xfrm>
          <a:prstGeom prst="rect">
            <a:avLst/>
          </a:prstGeom>
          <a:noFill/>
        </p:spPr>
        <p:txBody>
          <a:bodyPr wrap="square" rtlCol="0">
            <a:spAutoFit/>
          </a:bodyPr>
          <a:lstStyle/>
          <a:p>
            <a:r>
              <a:rPr lang="en-US">
                <a:solidFill>
                  <a:schemeClr val="accent6"/>
                </a:solidFill>
                <a:latin typeface="+mj-lt"/>
              </a:rPr>
              <a:t>TRỊNH HUỲNH BẢO NGÂN</a:t>
            </a:r>
          </a:p>
        </p:txBody>
      </p:sp>
      <p:sp>
        <p:nvSpPr>
          <p:cNvPr id="21" name="TextBox 20">
            <a:extLst>
              <a:ext uri="{FF2B5EF4-FFF2-40B4-BE49-F238E27FC236}">
                <a16:creationId xmlns:a16="http://schemas.microsoft.com/office/drawing/2014/main" id="{F683AABE-E37A-E91C-C32C-F3D01744BFE5}"/>
              </a:ext>
            </a:extLst>
          </p:cNvPr>
          <p:cNvSpPr txBox="1"/>
          <p:nvPr/>
        </p:nvSpPr>
        <p:spPr>
          <a:xfrm>
            <a:off x="6765782" y="4584945"/>
            <a:ext cx="2105565" cy="307777"/>
          </a:xfrm>
          <a:prstGeom prst="rect">
            <a:avLst/>
          </a:prstGeom>
          <a:noFill/>
        </p:spPr>
        <p:txBody>
          <a:bodyPr wrap="square" rtlCol="0">
            <a:spAutoFit/>
          </a:bodyPr>
          <a:lstStyle/>
          <a:p>
            <a:r>
              <a:rPr lang="en-US">
                <a:solidFill>
                  <a:schemeClr val="accent6"/>
                </a:solidFill>
                <a:latin typeface="+mj-lt"/>
              </a:rPr>
              <a:t>HUỲNH NGỌC TRANG</a:t>
            </a:r>
          </a:p>
        </p:txBody>
      </p:sp>
      <p:sp>
        <p:nvSpPr>
          <p:cNvPr id="22" name="TextBox 21">
            <a:extLst>
              <a:ext uri="{FF2B5EF4-FFF2-40B4-BE49-F238E27FC236}">
                <a16:creationId xmlns:a16="http://schemas.microsoft.com/office/drawing/2014/main" id="{3EACEC7E-E009-B52B-B843-FE4CB6A3B53C}"/>
              </a:ext>
            </a:extLst>
          </p:cNvPr>
          <p:cNvSpPr txBox="1"/>
          <p:nvPr/>
        </p:nvSpPr>
        <p:spPr>
          <a:xfrm>
            <a:off x="3207569" y="4577972"/>
            <a:ext cx="2949137" cy="307777"/>
          </a:xfrm>
          <a:prstGeom prst="rect">
            <a:avLst/>
          </a:prstGeom>
          <a:noFill/>
        </p:spPr>
        <p:txBody>
          <a:bodyPr wrap="square" rtlCol="0">
            <a:spAutoFit/>
          </a:bodyPr>
          <a:lstStyle/>
          <a:p>
            <a:r>
              <a:rPr lang="en-US">
                <a:solidFill>
                  <a:schemeClr val="accent6"/>
                </a:solidFill>
                <a:latin typeface="+mj-lt"/>
              </a:rPr>
              <a:t>NGUYỄN TRƯƠNG THÁI KHANG</a:t>
            </a:r>
          </a:p>
        </p:txBody>
      </p:sp>
      <p:pic>
        <p:nvPicPr>
          <p:cNvPr id="3" name="Picture 2">
            <a:extLst>
              <a:ext uri="{FF2B5EF4-FFF2-40B4-BE49-F238E27FC236}">
                <a16:creationId xmlns:a16="http://schemas.microsoft.com/office/drawing/2014/main" id="{C808DFBF-C69C-380D-53EC-7DB0181472EB}"/>
              </a:ext>
            </a:extLst>
          </p:cNvPr>
          <p:cNvPicPr>
            <a:picLocks noChangeAspect="1"/>
          </p:cNvPicPr>
          <p:nvPr/>
        </p:nvPicPr>
        <p:blipFill rotWithShape="1">
          <a:blip r:embed="rId8"/>
          <a:srcRect l="18777" t="39253" r="17438" b="5883"/>
          <a:stretch/>
        </p:blipFill>
        <p:spPr>
          <a:xfrm>
            <a:off x="7150024" y="3127811"/>
            <a:ext cx="1337079" cy="1435105"/>
          </a:xfrm>
          <a:prstGeom prst="flowChartConnector">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Oval 1">
            <a:extLst>
              <a:ext uri="{FF2B5EF4-FFF2-40B4-BE49-F238E27FC236}">
                <a16:creationId xmlns:a16="http://schemas.microsoft.com/office/drawing/2014/main" id="{AA4F4A11-D1BC-48BC-487F-57D11C4A2886}"/>
              </a:ext>
            </a:extLst>
          </p:cNvPr>
          <p:cNvSpPr/>
          <p:nvPr/>
        </p:nvSpPr>
        <p:spPr>
          <a:xfrm>
            <a:off x="4693443" y="1443037"/>
            <a:ext cx="3043237" cy="8352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Google Shape;86;p17"/>
          <p:cNvSpPr txBox="1">
            <a:spLocks noGrp="1"/>
          </p:cNvSpPr>
          <p:nvPr>
            <p:ph type="title"/>
          </p:nvPr>
        </p:nvSpPr>
        <p:spPr>
          <a:xfrm>
            <a:off x="534261" y="458417"/>
            <a:ext cx="7477413" cy="4398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a:latin typeface="+mj-lt"/>
              </a:rPr>
              <a:t>THÀNH VIÊN NHÓM</a:t>
            </a:r>
          </a:p>
        </p:txBody>
      </p:sp>
      <p:pic>
        <p:nvPicPr>
          <p:cNvPr id="8" name="Picture 7" descr="A picture containing person, human face, clothing, drink&#10;&#10;Description automatically generated">
            <a:extLst>
              <a:ext uri="{FF2B5EF4-FFF2-40B4-BE49-F238E27FC236}">
                <a16:creationId xmlns:a16="http://schemas.microsoft.com/office/drawing/2014/main" id="{DC80E90D-D055-4D51-4BEB-DF1E59D6D6B2}"/>
              </a:ext>
            </a:extLst>
          </p:cNvPr>
          <p:cNvPicPr>
            <a:picLocks noChangeAspect="1"/>
          </p:cNvPicPr>
          <p:nvPr/>
        </p:nvPicPr>
        <p:blipFill>
          <a:blip r:embed="rId3"/>
          <a:stretch>
            <a:fillRect/>
          </a:stretch>
        </p:blipFill>
        <p:spPr>
          <a:xfrm>
            <a:off x="1051404" y="1781222"/>
            <a:ext cx="2319064" cy="2319064"/>
          </a:xfrm>
          <a:prstGeom prst="flowChartConnector">
            <a:avLst/>
          </a:prstGeom>
        </p:spPr>
      </p:pic>
      <p:sp>
        <p:nvSpPr>
          <p:cNvPr id="3" name="TextBox 2">
            <a:extLst>
              <a:ext uri="{FF2B5EF4-FFF2-40B4-BE49-F238E27FC236}">
                <a16:creationId xmlns:a16="http://schemas.microsoft.com/office/drawing/2014/main" id="{B9218732-C396-9DA8-74B4-DF1D4D002F6C}"/>
              </a:ext>
            </a:extLst>
          </p:cNvPr>
          <p:cNvSpPr txBox="1"/>
          <p:nvPr/>
        </p:nvSpPr>
        <p:spPr>
          <a:xfrm>
            <a:off x="4990660" y="1664467"/>
            <a:ext cx="2610287" cy="400110"/>
          </a:xfrm>
          <a:prstGeom prst="rect">
            <a:avLst/>
          </a:prstGeom>
          <a:noFill/>
        </p:spPr>
        <p:txBody>
          <a:bodyPr wrap="square">
            <a:spAutoFit/>
          </a:bodyPr>
          <a:lstStyle/>
          <a:p>
            <a:r>
              <a:rPr lang="en-US" sz="2000">
                <a:ln w="0"/>
                <a:solidFill>
                  <a:schemeClr val="tx1"/>
                </a:solidFill>
                <a:effectLst>
                  <a:outerShdw blurRad="38100" dist="19050" dir="2700000" algn="tl" rotWithShape="0">
                    <a:schemeClr val="dk1">
                      <a:alpha val="40000"/>
                    </a:schemeClr>
                  </a:outerShdw>
                </a:effectLst>
                <a:latin typeface="+mj-lt"/>
              </a:rPr>
              <a:t>ĐOÀN VÕ NGUYÊN</a:t>
            </a:r>
          </a:p>
        </p:txBody>
      </p:sp>
      <p:sp>
        <p:nvSpPr>
          <p:cNvPr id="4" name="TextBox 3">
            <a:extLst>
              <a:ext uri="{FF2B5EF4-FFF2-40B4-BE49-F238E27FC236}">
                <a16:creationId xmlns:a16="http://schemas.microsoft.com/office/drawing/2014/main" id="{021F8CAC-D09B-00EF-4F37-31F8159D07F6}"/>
              </a:ext>
            </a:extLst>
          </p:cNvPr>
          <p:cNvSpPr txBox="1"/>
          <p:nvPr/>
        </p:nvSpPr>
        <p:spPr>
          <a:xfrm>
            <a:off x="2929242" y="2445025"/>
            <a:ext cx="5905462" cy="1655261"/>
          </a:xfrm>
          <a:prstGeom prst="rect">
            <a:avLst/>
          </a:prstGeom>
          <a:noFill/>
        </p:spPr>
        <p:txBody>
          <a:bodyPr wrap="square" rtlCol="0">
            <a:spAutoFit/>
          </a:bodyPr>
          <a:lstStyle/>
          <a:p>
            <a:pPr marL="685800">
              <a:lnSpc>
                <a:spcPct val="107000"/>
              </a:lnSpc>
            </a:pPr>
            <a:r>
              <a:rPr lang="en-US" sz="1800" kern="100">
                <a:solidFill>
                  <a:schemeClr val="accent6"/>
                </a:solidFill>
                <a:effectLst/>
                <a:latin typeface="+mj-lt"/>
                <a:ea typeface="Calibri" panose="020F0502020204030204" pitchFamily="34" charset="0"/>
                <a:cs typeface="Times New Roman" panose="02020603050405020304" pitchFamily="18" charset="0"/>
              </a:rPr>
              <a:t>+ TRƯỞNG NHÓM.</a:t>
            </a:r>
          </a:p>
          <a:p>
            <a:pPr marL="685800">
              <a:lnSpc>
                <a:spcPct val="107000"/>
              </a:lnSpc>
            </a:pPr>
            <a:r>
              <a:rPr lang="en-US" sz="1800" kern="100">
                <a:solidFill>
                  <a:schemeClr val="accent6"/>
                </a:solidFill>
                <a:effectLst/>
                <a:latin typeface="+mj-lt"/>
                <a:ea typeface="Calibri" panose="020F0502020204030204" pitchFamily="34" charset="0"/>
                <a:cs typeface="Times New Roman" panose="02020603050405020304" pitchFamily="18" charset="0"/>
              </a:rPr>
              <a:t>+ XÂY DỰNG TRANG CHỦ, GIAO DIỆN.</a:t>
            </a:r>
          </a:p>
          <a:p>
            <a:pPr marL="685800">
              <a:lnSpc>
                <a:spcPct val="107000"/>
              </a:lnSpc>
              <a:spcAft>
                <a:spcPts val="800"/>
              </a:spcAft>
            </a:pPr>
            <a:r>
              <a:rPr lang="en-US" sz="1800" kern="100">
                <a:solidFill>
                  <a:schemeClr val="accent6"/>
                </a:solidFill>
                <a:effectLst/>
                <a:latin typeface="+mj-lt"/>
                <a:ea typeface="Calibri" panose="020F0502020204030204" pitchFamily="34" charset="0"/>
                <a:cs typeface="Times New Roman" panose="02020603050405020304" pitchFamily="18" charset="0"/>
              </a:rPr>
              <a:t>+ XÂY DỰNG CHỨC NĂNG TÌM KIẾM, TRANG THỐNG KÊ, TRANG HỖ TRỢ KHÁCH HÀNG.</a:t>
            </a:r>
          </a:p>
          <a:p>
            <a:pPr marL="685800">
              <a:lnSpc>
                <a:spcPct val="107000"/>
              </a:lnSpc>
              <a:spcAft>
                <a:spcPts val="800"/>
              </a:spcAft>
            </a:pPr>
            <a:r>
              <a:rPr lang="en-US" sz="1800" kern="100">
                <a:solidFill>
                  <a:schemeClr val="accent6"/>
                </a:solidFill>
                <a:latin typeface="+mj-lt"/>
                <a:ea typeface="Calibri" panose="020F0502020204030204" pitchFamily="34" charset="0"/>
                <a:cs typeface="Times New Roman" panose="02020603050405020304" pitchFamily="18" charset="0"/>
              </a:rPr>
              <a:t>+ XÂY DỰNG TRANG ĐĂNG NHẬP, ĐĂNG KÍ.</a:t>
            </a:r>
            <a:endParaRPr lang="en-US" sz="1800" kern="100">
              <a:solidFill>
                <a:schemeClr val="accent6"/>
              </a:solidFill>
              <a:effectLst/>
              <a:latin typeface="+mj-lt"/>
              <a:ea typeface="Calibri" panose="020F0502020204030204" pitchFamily="34" charset="0"/>
              <a:cs typeface="Times New Roman" panose="02020603050405020304" pitchFamily="18" charset="0"/>
            </a:endParaRPr>
          </a:p>
        </p:txBody>
      </p:sp>
      <p:pic>
        <p:nvPicPr>
          <p:cNvPr id="6" name="Graphic 5" descr="Flag with solid fill">
            <a:extLst>
              <a:ext uri="{FF2B5EF4-FFF2-40B4-BE49-F238E27FC236}">
                <a16:creationId xmlns:a16="http://schemas.microsoft.com/office/drawing/2014/main" id="{09AD051D-9CD6-5016-7688-3621046AEE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31332">
            <a:off x="7025142" y="929348"/>
            <a:ext cx="720687" cy="720687"/>
          </a:xfrm>
          <a:prstGeom prst="rect">
            <a:avLst/>
          </a:prstGeom>
        </p:spPr>
      </p:pic>
      <p:pic>
        <p:nvPicPr>
          <p:cNvPr id="9" name="Graphic 8" descr="Connections with solid fill">
            <a:extLst>
              <a:ext uri="{FF2B5EF4-FFF2-40B4-BE49-F238E27FC236}">
                <a16:creationId xmlns:a16="http://schemas.microsoft.com/office/drawing/2014/main" id="{677B6136-1118-1B18-4295-4D68A45567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0304" y="4100286"/>
            <a:ext cx="914400" cy="914400"/>
          </a:xfrm>
          <a:prstGeom prst="rect">
            <a:avLst/>
          </a:prstGeom>
        </p:spPr>
      </p:pic>
      <p:pic>
        <p:nvPicPr>
          <p:cNvPr id="11" name="Graphic 10" descr="Crown with solid fill">
            <a:extLst>
              <a:ext uri="{FF2B5EF4-FFF2-40B4-BE49-F238E27FC236}">
                <a16:creationId xmlns:a16="http://schemas.microsoft.com/office/drawing/2014/main" id="{E305BAB6-A400-A4CB-CD75-88063FC6CE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296" y="4264592"/>
            <a:ext cx="598189" cy="598189"/>
          </a:xfrm>
          <a:prstGeom prst="rect">
            <a:avLst/>
          </a:prstGeom>
        </p:spPr>
      </p:pic>
      <p:cxnSp>
        <p:nvCxnSpPr>
          <p:cNvPr id="15" name="Straight Connector 14">
            <a:extLst>
              <a:ext uri="{FF2B5EF4-FFF2-40B4-BE49-F238E27FC236}">
                <a16:creationId xmlns:a16="http://schemas.microsoft.com/office/drawing/2014/main" id="{410F7BF1-FDC8-6315-DB6A-92AD237E534F}"/>
              </a:ext>
            </a:extLst>
          </p:cNvPr>
          <p:cNvCxnSpPr>
            <a:cxnSpLocks/>
          </p:cNvCxnSpPr>
          <p:nvPr/>
        </p:nvCxnSpPr>
        <p:spPr>
          <a:xfrm>
            <a:off x="608390" y="1013419"/>
            <a:ext cx="338496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155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6" name="Rectangle 5">
            <a:extLst>
              <a:ext uri="{FF2B5EF4-FFF2-40B4-BE49-F238E27FC236}">
                <a16:creationId xmlns:a16="http://schemas.microsoft.com/office/drawing/2014/main" id="{340711D2-D56C-6327-9A1B-513CD12B77B9}"/>
              </a:ext>
            </a:extLst>
          </p:cNvPr>
          <p:cNvSpPr/>
          <p:nvPr/>
        </p:nvSpPr>
        <p:spPr>
          <a:xfrm>
            <a:off x="3731435" y="2715793"/>
            <a:ext cx="4140977" cy="8786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Google Shape;86;p17"/>
          <p:cNvSpPr txBox="1">
            <a:spLocks noGrp="1"/>
          </p:cNvSpPr>
          <p:nvPr>
            <p:ph type="title"/>
          </p:nvPr>
        </p:nvSpPr>
        <p:spPr>
          <a:xfrm>
            <a:off x="720000" y="445025"/>
            <a:ext cx="6237184" cy="4398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a:latin typeface="+mj-lt"/>
              </a:rPr>
              <a:t>THÀNH VIÊN NHÓM</a:t>
            </a:r>
          </a:p>
        </p:txBody>
      </p:sp>
      <p:sp>
        <p:nvSpPr>
          <p:cNvPr id="3" name="TextBox 2">
            <a:extLst>
              <a:ext uri="{FF2B5EF4-FFF2-40B4-BE49-F238E27FC236}">
                <a16:creationId xmlns:a16="http://schemas.microsoft.com/office/drawing/2014/main" id="{B9218732-C396-9DA8-74B4-DF1D4D002F6C}"/>
              </a:ext>
            </a:extLst>
          </p:cNvPr>
          <p:cNvSpPr txBox="1"/>
          <p:nvPr/>
        </p:nvSpPr>
        <p:spPr>
          <a:xfrm>
            <a:off x="3179936" y="2104191"/>
            <a:ext cx="5243974" cy="400110"/>
          </a:xfrm>
          <a:prstGeom prst="rect">
            <a:avLst/>
          </a:prstGeom>
          <a:noFill/>
        </p:spPr>
        <p:txBody>
          <a:bodyPr wrap="square">
            <a:spAutoFit/>
          </a:bodyPr>
          <a:lstStyle/>
          <a:p>
            <a:r>
              <a:rPr lang="en-US" sz="2000">
                <a:solidFill>
                  <a:schemeClr val="accent6"/>
                </a:solidFill>
                <a:latin typeface="+mj-lt"/>
              </a:rPr>
              <a:t>NGUYỄN NHẬT HUY – NGUYỄN ĐÌNH VỸ</a:t>
            </a:r>
          </a:p>
        </p:txBody>
      </p:sp>
      <p:sp>
        <p:nvSpPr>
          <p:cNvPr id="4" name="TextBox 3">
            <a:extLst>
              <a:ext uri="{FF2B5EF4-FFF2-40B4-BE49-F238E27FC236}">
                <a16:creationId xmlns:a16="http://schemas.microsoft.com/office/drawing/2014/main" id="{021F8CAC-D09B-00EF-4F37-31F8159D07F6}"/>
              </a:ext>
            </a:extLst>
          </p:cNvPr>
          <p:cNvSpPr txBox="1"/>
          <p:nvPr/>
        </p:nvSpPr>
        <p:spPr>
          <a:xfrm>
            <a:off x="3011264" y="2970916"/>
            <a:ext cx="4925962" cy="368434"/>
          </a:xfrm>
          <a:prstGeom prst="rect">
            <a:avLst/>
          </a:prstGeom>
          <a:noFill/>
        </p:spPr>
        <p:txBody>
          <a:bodyPr wrap="square" rtlCol="0">
            <a:spAutoFit/>
          </a:bodyPr>
          <a:lstStyle/>
          <a:p>
            <a:pPr marL="685800">
              <a:lnSpc>
                <a:spcPct val="107000"/>
              </a:lnSpc>
            </a:pPr>
            <a:r>
              <a:rPr lang="en-US" sz="1800">
                <a:solidFill>
                  <a:schemeClr val="accent6"/>
                </a:solidFill>
                <a:effectLst/>
                <a:latin typeface="+mj-lt"/>
                <a:ea typeface="Calibri" panose="020F0502020204030204" pitchFamily="34" charset="0"/>
              </a:rPr>
              <a:t>XÂY DỰNG TRANG CHI TIẾT TƯỚNG</a:t>
            </a:r>
            <a:endParaRPr lang="en-US">
              <a:solidFill>
                <a:schemeClr val="accent6"/>
              </a:solidFill>
              <a:latin typeface="+mj-lt"/>
            </a:endParaRPr>
          </a:p>
        </p:txBody>
      </p:sp>
      <p:pic>
        <p:nvPicPr>
          <p:cNvPr id="2" name="Picture 1">
            <a:extLst>
              <a:ext uri="{FF2B5EF4-FFF2-40B4-BE49-F238E27FC236}">
                <a16:creationId xmlns:a16="http://schemas.microsoft.com/office/drawing/2014/main" id="{20EA6D78-1997-250F-4909-92137BF7683D}"/>
              </a:ext>
            </a:extLst>
          </p:cNvPr>
          <p:cNvPicPr>
            <a:picLocks noChangeAspect="1"/>
          </p:cNvPicPr>
          <p:nvPr/>
        </p:nvPicPr>
        <p:blipFill rotWithShape="1">
          <a:blip r:embed="rId3"/>
          <a:srcRect l="12948" t="29764" r="4787" b="10034"/>
          <a:stretch/>
        </p:blipFill>
        <p:spPr>
          <a:xfrm>
            <a:off x="1528970" y="1132971"/>
            <a:ext cx="1337080" cy="1337081"/>
          </a:xfrm>
          <a:prstGeom prst="flowChartConnector">
            <a:avLst/>
          </a:prstGeom>
        </p:spPr>
      </p:pic>
      <p:pic>
        <p:nvPicPr>
          <p:cNvPr id="5" name="Picture 4">
            <a:extLst>
              <a:ext uri="{FF2B5EF4-FFF2-40B4-BE49-F238E27FC236}">
                <a16:creationId xmlns:a16="http://schemas.microsoft.com/office/drawing/2014/main" id="{14F91DD9-C8FF-A368-5D61-0A6697750DCD}"/>
              </a:ext>
            </a:extLst>
          </p:cNvPr>
          <p:cNvPicPr>
            <a:picLocks noChangeAspect="1"/>
          </p:cNvPicPr>
          <p:nvPr/>
        </p:nvPicPr>
        <p:blipFill rotWithShape="1">
          <a:blip r:embed="rId4"/>
          <a:srcRect l="3375" t="16773" r="1598" b="26048"/>
          <a:stretch/>
        </p:blipFill>
        <p:spPr>
          <a:xfrm>
            <a:off x="1528970" y="3155134"/>
            <a:ext cx="1337080" cy="1337080"/>
          </a:xfrm>
          <a:prstGeom prst="flowChartConnector">
            <a:avLst/>
          </a:prstGeom>
        </p:spPr>
      </p:pic>
      <p:pic>
        <p:nvPicPr>
          <p:cNvPr id="8" name="Graphic 7" descr="Constellation outline">
            <a:extLst>
              <a:ext uri="{FF2B5EF4-FFF2-40B4-BE49-F238E27FC236}">
                <a16:creationId xmlns:a16="http://schemas.microsoft.com/office/drawing/2014/main" id="{21B38E6F-9514-0040-C89E-74DE96A317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928" y="3823674"/>
            <a:ext cx="1204828" cy="1204828"/>
          </a:xfrm>
          <a:prstGeom prst="rect">
            <a:avLst/>
          </a:prstGeom>
        </p:spPr>
      </p:pic>
      <p:pic>
        <p:nvPicPr>
          <p:cNvPr id="9" name="Graphic 8" descr="Constellation outline">
            <a:extLst>
              <a:ext uri="{FF2B5EF4-FFF2-40B4-BE49-F238E27FC236}">
                <a16:creationId xmlns:a16="http://schemas.microsoft.com/office/drawing/2014/main" id="{708EFC02-F274-9146-C2A8-C0F758E351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7615030" y="153182"/>
            <a:ext cx="1192799" cy="1192799"/>
          </a:xfrm>
          <a:prstGeom prst="rect">
            <a:avLst/>
          </a:prstGeom>
        </p:spPr>
      </p:pic>
      <p:cxnSp>
        <p:nvCxnSpPr>
          <p:cNvPr id="10" name="Straight Connector 9">
            <a:extLst>
              <a:ext uri="{FF2B5EF4-FFF2-40B4-BE49-F238E27FC236}">
                <a16:creationId xmlns:a16="http://schemas.microsoft.com/office/drawing/2014/main" id="{120CA230-C0A6-E812-BD3D-DB6FBF879770}"/>
              </a:ext>
            </a:extLst>
          </p:cNvPr>
          <p:cNvCxnSpPr>
            <a:cxnSpLocks/>
          </p:cNvCxnSpPr>
          <p:nvPr/>
        </p:nvCxnSpPr>
        <p:spPr>
          <a:xfrm>
            <a:off x="849231" y="984843"/>
            <a:ext cx="32789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376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7"/>
          <p:cNvSpPr txBox="1">
            <a:spLocks noGrp="1"/>
          </p:cNvSpPr>
          <p:nvPr>
            <p:ph type="title"/>
          </p:nvPr>
        </p:nvSpPr>
        <p:spPr>
          <a:xfrm>
            <a:off x="720000" y="445025"/>
            <a:ext cx="6237184" cy="4398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a:latin typeface="+mj-lt"/>
              </a:rPr>
              <a:t>THÀNH VIÊN NHÓM</a:t>
            </a:r>
          </a:p>
        </p:txBody>
      </p:sp>
      <p:sp>
        <p:nvSpPr>
          <p:cNvPr id="3" name="TextBox 2">
            <a:extLst>
              <a:ext uri="{FF2B5EF4-FFF2-40B4-BE49-F238E27FC236}">
                <a16:creationId xmlns:a16="http://schemas.microsoft.com/office/drawing/2014/main" id="{B9218732-C396-9DA8-74B4-DF1D4D002F6C}"/>
              </a:ext>
            </a:extLst>
          </p:cNvPr>
          <p:cNvSpPr txBox="1"/>
          <p:nvPr/>
        </p:nvSpPr>
        <p:spPr>
          <a:xfrm>
            <a:off x="3715225" y="1790127"/>
            <a:ext cx="3679288" cy="707886"/>
          </a:xfrm>
          <a:prstGeom prst="rect">
            <a:avLst/>
          </a:prstGeom>
          <a:noFill/>
        </p:spPr>
        <p:txBody>
          <a:bodyPr wrap="square">
            <a:spAutoFit/>
          </a:bodyPr>
          <a:lstStyle/>
          <a:p>
            <a:pPr algn="ctr"/>
            <a:r>
              <a:rPr lang="en-US" sz="2000">
                <a:solidFill>
                  <a:schemeClr val="accent6"/>
                </a:solidFill>
                <a:latin typeface="+mj-lt"/>
              </a:rPr>
              <a:t>TRỊNH HUỲNH BẢO NGÂN  </a:t>
            </a:r>
          </a:p>
          <a:p>
            <a:pPr algn="ctr"/>
            <a:r>
              <a:rPr lang="en-US" sz="2000">
                <a:solidFill>
                  <a:schemeClr val="accent6"/>
                </a:solidFill>
                <a:latin typeface="+mj-lt"/>
              </a:rPr>
              <a:t>HUỲNH NGỌC TRANG</a:t>
            </a:r>
          </a:p>
        </p:txBody>
      </p:sp>
      <p:sp>
        <p:nvSpPr>
          <p:cNvPr id="4" name="TextBox 3">
            <a:extLst>
              <a:ext uri="{FF2B5EF4-FFF2-40B4-BE49-F238E27FC236}">
                <a16:creationId xmlns:a16="http://schemas.microsoft.com/office/drawing/2014/main" id="{021F8CAC-D09B-00EF-4F37-31F8159D07F6}"/>
              </a:ext>
            </a:extLst>
          </p:cNvPr>
          <p:cNvSpPr txBox="1"/>
          <p:nvPr/>
        </p:nvSpPr>
        <p:spPr>
          <a:xfrm>
            <a:off x="3401631" y="2593181"/>
            <a:ext cx="4306476" cy="76617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lvl="0">
              <a:lnSpc>
                <a:spcPct val="107000"/>
              </a:lnSpc>
              <a:spcAft>
                <a:spcPts val="800"/>
              </a:spcAft>
            </a:pPr>
            <a:r>
              <a:rPr lang="en-US" sz="1800" kern="100">
                <a:solidFill>
                  <a:schemeClr val="accent6"/>
                </a:solidFill>
                <a:effectLst/>
                <a:latin typeface="+mj-lt"/>
                <a:ea typeface="Calibri" panose="020F0502020204030204" pitchFamily="34" charset="0"/>
                <a:cs typeface="Times New Roman" panose="02020603050405020304" pitchFamily="18" charset="0"/>
              </a:rPr>
              <a:t>+ XÂY DỰNG CƠ SỞ DỮ LIỆU.</a:t>
            </a:r>
          </a:p>
          <a:p>
            <a:pPr lvl="0">
              <a:lnSpc>
                <a:spcPct val="107000"/>
              </a:lnSpc>
              <a:spcAft>
                <a:spcPts val="800"/>
              </a:spcAft>
            </a:pPr>
            <a:r>
              <a:rPr lang="en-US" sz="1800" kern="100">
                <a:solidFill>
                  <a:schemeClr val="accent6"/>
                </a:solidFill>
                <a:latin typeface="+mj-lt"/>
                <a:ea typeface="Calibri" panose="020F0502020204030204" pitchFamily="34" charset="0"/>
                <a:cs typeface="Times New Roman" panose="02020603050405020304" pitchFamily="18" charset="0"/>
              </a:rPr>
              <a:t>+ P</a:t>
            </a:r>
            <a:r>
              <a:rPr lang="en-US" sz="1800" kern="100">
                <a:solidFill>
                  <a:schemeClr val="accent6"/>
                </a:solidFill>
                <a:effectLst/>
                <a:latin typeface="+mj-lt"/>
                <a:ea typeface="Calibri" panose="020F0502020204030204" pitchFamily="34" charset="0"/>
                <a:cs typeface="Times New Roman" panose="02020603050405020304" pitchFamily="18" charset="0"/>
              </a:rPr>
              <a:t>OWERPOINT VÀ THUYẾT TRÌNH.</a:t>
            </a:r>
          </a:p>
        </p:txBody>
      </p:sp>
      <p:pic>
        <p:nvPicPr>
          <p:cNvPr id="6" name="Picture 5" descr="A person taking a selfie&#10;&#10;Description automatically generated">
            <a:extLst>
              <a:ext uri="{FF2B5EF4-FFF2-40B4-BE49-F238E27FC236}">
                <a16:creationId xmlns:a16="http://schemas.microsoft.com/office/drawing/2014/main" id="{82EAC5D7-E7C6-1062-03B9-C984EC8E5F21}"/>
              </a:ext>
            </a:extLst>
          </p:cNvPr>
          <p:cNvPicPr>
            <a:picLocks noChangeAspect="1"/>
          </p:cNvPicPr>
          <p:nvPr/>
        </p:nvPicPr>
        <p:blipFill rotWithShape="1">
          <a:blip r:embed="rId3"/>
          <a:srcRect l="2382" t="8993" r="1169" b="29154"/>
          <a:stretch/>
        </p:blipFill>
        <p:spPr>
          <a:xfrm>
            <a:off x="1348948" y="1250958"/>
            <a:ext cx="1337079" cy="1435105"/>
          </a:xfrm>
          <a:prstGeom prst="flowChartConnector">
            <a:avLst/>
          </a:prstGeom>
        </p:spPr>
      </p:pic>
      <p:pic>
        <p:nvPicPr>
          <p:cNvPr id="2" name="Picture 1">
            <a:extLst>
              <a:ext uri="{FF2B5EF4-FFF2-40B4-BE49-F238E27FC236}">
                <a16:creationId xmlns:a16="http://schemas.microsoft.com/office/drawing/2014/main" id="{423507D3-3E96-BC1F-89E0-9B8F5379DA02}"/>
              </a:ext>
            </a:extLst>
          </p:cNvPr>
          <p:cNvPicPr>
            <a:picLocks noChangeAspect="1"/>
          </p:cNvPicPr>
          <p:nvPr/>
        </p:nvPicPr>
        <p:blipFill rotWithShape="1">
          <a:blip r:embed="rId4"/>
          <a:srcRect l="18777" t="39253" r="17438" b="5883"/>
          <a:stretch/>
        </p:blipFill>
        <p:spPr>
          <a:xfrm>
            <a:off x="1348947" y="3106379"/>
            <a:ext cx="1337079" cy="1435105"/>
          </a:xfrm>
          <a:prstGeom prst="flowChartConnector">
            <a:avLst/>
          </a:prstGeom>
        </p:spPr>
      </p:pic>
      <p:pic>
        <p:nvPicPr>
          <p:cNvPr id="7" name="Graphic 6" descr="Customer review with solid fill">
            <a:extLst>
              <a:ext uri="{FF2B5EF4-FFF2-40B4-BE49-F238E27FC236}">
                <a16:creationId xmlns:a16="http://schemas.microsoft.com/office/drawing/2014/main" id="{2FB0C394-F1BB-037E-5FF1-01FE862D61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8044" y="4033504"/>
            <a:ext cx="914400" cy="914400"/>
          </a:xfrm>
          <a:prstGeom prst="rect">
            <a:avLst/>
          </a:prstGeom>
        </p:spPr>
      </p:pic>
      <p:cxnSp>
        <p:nvCxnSpPr>
          <p:cNvPr id="8" name="Straight Connector 7">
            <a:extLst>
              <a:ext uri="{FF2B5EF4-FFF2-40B4-BE49-F238E27FC236}">
                <a16:creationId xmlns:a16="http://schemas.microsoft.com/office/drawing/2014/main" id="{2329FE8E-A389-ED11-2583-4B6F9B44B9BA}"/>
              </a:ext>
            </a:extLst>
          </p:cNvPr>
          <p:cNvCxnSpPr>
            <a:cxnSpLocks/>
          </p:cNvCxnSpPr>
          <p:nvPr/>
        </p:nvCxnSpPr>
        <p:spPr>
          <a:xfrm>
            <a:off x="850107" y="956269"/>
            <a:ext cx="329326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descr="A scattering of small circles">
            <a:extLst>
              <a:ext uri="{FF2B5EF4-FFF2-40B4-BE49-F238E27FC236}">
                <a16:creationId xmlns:a16="http://schemas.microsoft.com/office/drawing/2014/main" id="{063C5837-4638-5CEE-C968-527750ECBF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5746" y="-291949"/>
            <a:ext cx="2364581" cy="2364581"/>
          </a:xfrm>
          <a:prstGeom prst="rect">
            <a:avLst/>
          </a:prstGeom>
        </p:spPr>
      </p:pic>
    </p:spTree>
    <p:extLst>
      <p:ext uri="{BB962C8B-B14F-4D97-AF65-F5344CB8AC3E}">
        <p14:creationId xmlns:p14="http://schemas.microsoft.com/office/powerpoint/2010/main" val="13984708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B3F2444-C846-3B78-336C-0B18419CBBBC}"/>
              </a:ext>
            </a:extLst>
          </p:cNvPr>
          <p:cNvSpPr/>
          <p:nvPr/>
        </p:nvSpPr>
        <p:spPr>
          <a:xfrm>
            <a:off x="3893343" y="1914525"/>
            <a:ext cx="4221504" cy="6572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Google Shape;86;p17"/>
          <p:cNvSpPr txBox="1">
            <a:spLocks noGrp="1"/>
          </p:cNvSpPr>
          <p:nvPr>
            <p:ph type="title"/>
          </p:nvPr>
        </p:nvSpPr>
        <p:spPr>
          <a:xfrm>
            <a:off x="720000" y="445025"/>
            <a:ext cx="6237184" cy="4398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a:latin typeface="+mj-lt"/>
              </a:rPr>
              <a:t>THÀNH VIÊN NHÓM</a:t>
            </a:r>
          </a:p>
        </p:txBody>
      </p:sp>
      <p:sp>
        <p:nvSpPr>
          <p:cNvPr id="3" name="TextBox 2">
            <a:extLst>
              <a:ext uri="{FF2B5EF4-FFF2-40B4-BE49-F238E27FC236}">
                <a16:creationId xmlns:a16="http://schemas.microsoft.com/office/drawing/2014/main" id="{B9218732-C396-9DA8-74B4-DF1D4D002F6C}"/>
              </a:ext>
            </a:extLst>
          </p:cNvPr>
          <p:cNvSpPr txBox="1"/>
          <p:nvPr/>
        </p:nvSpPr>
        <p:spPr>
          <a:xfrm>
            <a:off x="3972695" y="2050591"/>
            <a:ext cx="5200334" cy="400110"/>
          </a:xfrm>
          <a:prstGeom prst="rect">
            <a:avLst/>
          </a:prstGeom>
          <a:noFill/>
        </p:spPr>
        <p:txBody>
          <a:bodyPr wrap="square">
            <a:spAutoFit/>
          </a:bodyPr>
          <a:lstStyle/>
          <a:p>
            <a:r>
              <a:rPr lang="en-US" sz="2000">
                <a:solidFill>
                  <a:schemeClr val="bg1">
                    <a:lumMod val="95000"/>
                    <a:lumOff val="5000"/>
                  </a:schemeClr>
                </a:solidFill>
                <a:latin typeface="+mj-lt"/>
              </a:rPr>
              <a:t>NGUYỄN TRƯƠNG THÁI KHANG</a:t>
            </a:r>
          </a:p>
        </p:txBody>
      </p:sp>
      <p:pic>
        <p:nvPicPr>
          <p:cNvPr id="2" name="Picture 1" descr="A picture containing selfie, human face, person, eyewear&#10;&#10;Description automatically generated">
            <a:extLst>
              <a:ext uri="{FF2B5EF4-FFF2-40B4-BE49-F238E27FC236}">
                <a16:creationId xmlns:a16="http://schemas.microsoft.com/office/drawing/2014/main" id="{A991FB0F-A4D3-4D20-8021-1FD47952358B}"/>
              </a:ext>
            </a:extLst>
          </p:cNvPr>
          <p:cNvPicPr>
            <a:picLocks noChangeAspect="1"/>
          </p:cNvPicPr>
          <p:nvPr/>
        </p:nvPicPr>
        <p:blipFill>
          <a:blip r:embed="rId3"/>
          <a:stretch>
            <a:fillRect/>
          </a:stretch>
        </p:blipFill>
        <p:spPr>
          <a:xfrm>
            <a:off x="1029153" y="1914525"/>
            <a:ext cx="1925481" cy="1922702"/>
          </a:xfrm>
          <a:prstGeom prst="flowChartConnector">
            <a:avLst/>
          </a:prstGeom>
        </p:spPr>
      </p:pic>
      <p:sp>
        <p:nvSpPr>
          <p:cNvPr id="7" name="TextBox 6">
            <a:extLst>
              <a:ext uri="{FF2B5EF4-FFF2-40B4-BE49-F238E27FC236}">
                <a16:creationId xmlns:a16="http://schemas.microsoft.com/office/drawing/2014/main" id="{B9A3F0BB-8339-0470-7341-304F7E5A63E6}"/>
              </a:ext>
            </a:extLst>
          </p:cNvPr>
          <p:cNvSpPr txBox="1"/>
          <p:nvPr/>
        </p:nvSpPr>
        <p:spPr>
          <a:xfrm>
            <a:off x="4604112" y="2731011"/>
            <a:ext cx="2799966" cy="338554"/>
          </a:xfrm>
          <a:prstGeom prst="rect">
            <a:avLst/>
          </a:prstGeom>
          <a:noFill/>
        </p:spPr>
        <p:txBody>
          <a:bodyPr wrap="square" rtlCol="0">
            <a:spAutoFit/>
          </a:bodyPr>
          <a:lstStyle/>
          <a:p>
            <a:r>
              <a:rPr lang="en-US" sz="1600">
                <a:solidFill>
                  <a:schemeClr val="accent6"/>
                </a:solidFill>
                <a:latin typeface="+mj-lt"/>
              </a:rPr>
              <a:t>XÂY DỰNG TRANG ADMIN</a:t>
            </a:r>
          </a:p>
        </p:txBody>
      </p:sp>
      <p:cxnSp>
        <p:nvCxnSpPr>
          <p:cNvPr id="4" name="Straight Connector 3">
            <a:extLst>
              <a:ext uri="{FF2B5EF4-FFF2-40B4-BE49-F238E27FC236}">
                <a16:creationId xmlns:a16="http://schemas.microsoft.com/office/drawing/2014/main" id="{FEDD9EB6-4C3A-7F15-F7A5-7345BF9C2F71}"/>
              </a:ext>
            </a:extLst>
          </p:cNvPr>
          <p:cNvCxnSpPr>
            <a:cxnSpLocks/>
          </p:cNvCxnSpPr>
          <p:nvPr/>
        </p:nvCxnSpPr>
        <p:spPr>
          <a:xfrm>
            <a:off x="882947" y="991988"/>
            <a:ext cx="32461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306263-B69E-ECF6-BDB0-AF8E713CB9AD}"/>
              </a:ext>
            </a:extLst>
          </p:cNvPr>
          <p:cNvCxnSpPr/>
          <p:nvPr/>
        </p:nvCxnSpPr>
        <p:spPr>
          <a:xfrm>
            <a:off x="4746795" y="3083930"/>
            <a:ext cx="2514600" cy="0"/>
          </a:xfrm>
          <a:prstGeom prst="line">
            <a:avLst/>
          </a:prstGeom>
        </p:spPr>
        <p:style>
          <a:lnRef idx="3">
            <a:schemeClr val="dk1"/>
          </a:lnRef>
          <a:fillRef idx="0">
            <a:schemeClr val="dk1"/>
          </a:fillRef>
          <a:effectRef idx="2">
            <a:schemeClr val="dk1"/>
          </a:effectRef>
          <a:fontRef idx="minor">
            <a:schemeClr val="tx1"/>
          </a:fontRef>
        </p:style>
      </p:cxnSp>
      <p:pic>
        <p:nvPicPr>
          <p:cNvPr id="10" name="Graphic 9" descr="Atom outline">
            <a:extLst>
              <a:ext uri="{FF2B5EF4-FFF2-40B4-BE49-F238E27FC236}">
                <a16:creationId xmlns:a16="http://schemas.microsoft.com/office/drawing/2014/main" id="{B1E3796F-50D0-C0B0-91C7-09B480B81C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897" y="4083821"/>
            <a:ext cx="914400" cy="914400"/>
          </a:xfrm>
          <a:prstGeom prst="rect">
            <a:avLst/>
          </a:prstGeom>
        </p:spPr>
      </p:pic>
      <p:pic>
        <p:nvPicPr>
          <p:cNvPr id="12" name="Graphic 11" descr="Basic Shapes outline">
            <a:extLst>
              <a:ext uri="{FF2B5EF4-FFF2-40B4-BE49-F238E27FC236}">
                <a16:creationId xmlns:a16="http://schemas.microsoft.com/office/drawing/2014/main" id="{4E438EF9-8AD0-F7EB-35C6-52546D8C3C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7602" y="427631"/>
            <a:ext cx="914400" cy="914400"/>
          </a:xfrm>
          <a:prstGeom prst="rect">
            <a:avLst/>
          </a:prstGeom>
        </p:spPr>
      </p:pic>
      <p:pic>
        <p:nvPicPr>
          <p:cNvPr id="14" name="Graphic 13" descr="Blog with solid fill">
            <a:extLst>
              <a:ext uri="{FF2B5EF4-FFF2-40B4-BE49-F238E27FC236}">
                <a16:creationId xmlns:a16="http://schemas.microsoft.com/office/drawing/2014/main" id="{516FA364-1AE1-11C0-6CD2-C15B233BC8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5723" y="3983772"/>
            <a:ext cx="914400" cy="914400"/>
          </a:xfrm>
          <a:prstGeom prst="rect">
            <a:avLst/>
          </a:prstGeom>
        </p:spPr>
      </p:pic>
    </p:spTree>
    <p:extLst>
      <p:ext uri="{BB962C8B-B14F-4D97-AF65-F5344CB8AC3E}">
        <p14:creationId xmlns:p14="http://schemas.microsoft.com/office/powerpoint/2010/main" val="31951145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9" name="Title 8">
            <a:extLst>
              <a:ext uri="{FF2B5EF4-FFF2-40B4-BE49-F238E27FC236}">
                <a16:creationId xmlns:a16="http://schemas.microsoft.com/office/drawing/2014/main" id="{4AD75B5B-AB57-56E2-4616-82C3B71BC5C1}"/>
              </a:ext>
            </a:extLst>
          </p:cNvPr>
          <p:cNvSpPr>
            <a:spLocks noGrp="1"/>
          </p:cNvSpPr>
          <p:nvPr>
            <p:ph type="title"/>
          </p:nvPr>
        </p:nvSpPr>
        <p:spPr/>
        <p:txBody>
          <a:bodyPr/>
          <a:lstStyle/>
          <a:p>
            <a:r>
              <a:rPr lang="en-US">
                <a:latin typeface="+mj-lt"/>
              </a:rPr>
              <a:t>CÔNG NGHỆ ĐƯỢC SỬ DỤNG</a:t>
            </a:r>
          </a:p>
        </p:txBody>
      </p:sp>
      <p:sp>
        <p:nvSpPr>
          <p:cNvPr id="11" name="TextBox 10">
            <a:extLst>
              <a:ext uri="{FF2B5EF4-FFF2-40B4-BE49-F238E27FC236}">
                <a16:creationId xmlns:a16="http://schemas.microsoft.com/office/drawing/2014/main" id="{F07193C0-AE51-19FD-BD91-102D4E995D9E}"/>
              </a:ext>
            </a:extLst>
          </p:cNvPr>
          <p:cNvSpPr txBox="1"/>
          <p:nvPr/>
        </p:nvSpPr>
        <p:spPr>
          <a:xfrm>
            <a:off x="369956" y="1481929"/>
            <a:ext cx="5872162" cy="1516825"/>
          </a:xfrm>
          <a:prstGeom prst="rect">
            <a:avLst/>
          </a:prstGeom>
          <a:noFill/>
        </p:spPr>
        <p:txBody>
          <a:bodyPr wrap="square" rtlCol="0">
            <a:spAutoFit/>
          </a:bodyPr>
          <a:lstStyle/>
          <a:p>
            <a:pPr marL="457200">
              <a:lnSpc>
                <a:spcPct val="107000"/>
              </a:lnSpc>
            </a:pPr>
            <a:r>
              <a:rPr lang="en-US" sz="2000" kern="100">
                <a:solidFill>
                  <a:schemeClr val="bg2"/>
                </a:solidFill>
                <a:effectLst/>
                <a:latin typeface="+mj-lt"/>
                <a:ea typeface="Calibri" panose="020F0502020204030204" pitchFamily="34" charset="0"/>
                <a:cs typeface="Times New Roman" panose="02020603050405020304" pitchFamily="18" charset="0"/>
              </a:rPr>
              <a:t>Sử dụng ngôn ngữ lập trình PHP.</a:t>
            </a:r>
          </a:p>
          <a:p>
            <a:pPr marL="457200">
              <a:lnSpc>
                <a:spcPct val="115000"/>
              </a:lnSpc>
            </a:pPr>
            <a:r>
              <a:rPr lang="en-US" sz="2000" kern="100">
                <a:solidFill>
                  <a:schemeClr val="bg2"/>
                </a:solidFill>
                <a:effectLst/>
                <a:latin typeface="+mj-lt"/>
                <a:ea typeface="Calibri" panose="020F0502020204030204" pitchFamily="34" charset="0"/>
                <a:cs typeface="Times New Roman" panose="02020603050405020304" pitchFamily="18" charset="0"/>
              </a:rPr>
              <a:t>Sử dụng CSDL MySQL.</a:t>
            </a:r>
          </a:p>
          <a:p>
            <a:pPr marL="457200">
              <a:lnSpc>
                <a:spcPct val="115000"/>
              </a:lnSpc>
              <a:spcAft>
                <a:spcPts val="1000"/>
              </a:spcAft>
            </a:pPr>
            <a:r>
              <a:rPr lang="en-US" sz="2000" kern="100">
                <a:solidFill>
                  <a:schemeClr val="bg2"/>
                </a:solidFill>
                <a:effectLst/>
                <a:latin typeface="+mj-lt"/>
                <a:ea typeface="Calibri" panose="020F0502020204030204" pitchFamily="34" charset="0"/>
                <a:cs typeface="Times New Roman" panose="02020603050405020304" pitchFamily="18" charset="0"/>
              </a:rPr>
              <a:t>Sử dụng HTML, CSS, JS.</a:t>
            </a:r>
          </a:p>
          <a:p>
            <a:pPr marL="15875" indent="441325">
              <a:lnSpc>
                <a:spcPct val="115000"/>
              </a:lnSpc>
              <a:spcAft>
                <a:spcPts val="800"/>
              </a:spcAft>
            </a:pPr>
            <a:endParaRPr lang="en-US" sz="1600">
              <a:solidFill>
                <a:schemeClr val="bg2"/>
              </a:solidFill>
              <a:latin typeface="+mj-lt"/>
            </a:endParaRPr>
          </a:p>
        </p:txBody>
      </p:sp>
      <p:pic>
        <p:nvPicPr>
          <p:cNvPr id="5122" name="Picture 2" descr="PHP – Logos Download">
            <a:extLst>
              <a:ext uri="{FF2B5EF4-FFF2-40B4-BE49-F238E27FC236}">
                <a16:creationId xmlns:a16="http://schemas.microsoft.com/office/drawing/2014/main" id="{FC38459D-339F-F9B0-C0CC-0CCC546F3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435" y="1419653"/>
            <a:ext cx="2802159" cy="14735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ySQL ~ Monalisa Gentur T">
            <a:extLst>
              <a:ext uri="{FF2B5EF4-FFF2-40B4-BE49-F238E27FC236}">
                <a16:creationId xmlns:a16="http://schemas.microsoft.com/office/drawing/2014/main" id="{78BCDFF2-8687-6D44-B64C-BE526FED5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06" y="2448545"/>
            <a:ext cx="20288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ML si CSS - Initiere in web development - Baboon Web Design">
            <a:extLst>
              <a:ext uri="{FF2B5EF4-FFF2-40B4-BE49-F238E27FC236}">
                <a16:creationId xmlns:a16="http://schemas.microsoft.com/office/drawing/2014/main" id="{11B58BD1-6213-7CA4-00EA-EF21ADF8A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730" y="2998754"/>
            <a:ext cx="2652420" cy="1473567"/>
          </a:xfrm>
          <a:prstGeom prst="ellipse">
            <a:avLst/>
          </a:prstGeom>
          <a:noFill/>
          <a:extLst>
            <a:ext uri="{909E8E84-426E-40DD-AFC4-6F175D3DCCD1}">
              <a14:hiddenFill xmlns:a14="http://schemas.microsoft.com/office/drawing/2010/main">
                <a:solidFill>
                  <a:srgbClr val="FFFFFF"/>
                </a:solidFill>
              </a14:hiddenFill>
            </a:ext>
          </a:extLst>
        </p:spPr>
      </p:pic>
      <p:pic>
        <p:nvPicPr>
          <p:cNvPr id="5136" name="Picture 16" descr="Icones Java, images langage Java png et ico">
            <a:extLst>
              <a:ext uri="{FF2B5EF4-FFF2-40B4-BE49-F238E27FC236}">
                <a16:creationId xmlns:a16="http://schemas.microsoft.com/office/drawing/2014/main" id="{45D48668-82F6-C8B4-CB86-246B3235E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0649" y="3097362"/>
            <a:ext cx="1914525"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96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pace Exploration Mission Pitch Deck Infographics by Slidesgo">
  <a:themeElements>
    <a:clrScheme name="Simple Light">
      <a:dk1>
        <a:srgbClr val="C50A25"/>
      </a:dk1>
      <a:lt1>
        <a:srgbClr val="000000"/>
      </a:lt1>
      <a:dk2>
        <a:srgbClr val="F3F3F3"/>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TotalTime>
  <Words>1308</Words>
  <Application>Microsoft Office PowerPoint</Application>
  <PresentationFormat>Trình chiếu Trên màn hình (16:9)</PresentationFormat>
  <Paragraphs>116</Paragraphs>
  <Slides>33</Slides>
  <Notes>31</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33</vt:i4>
      </vt:variant>
    </vt:vector>
  </HeadingPairs>
  <TitlesOfParts>
    <vt:vector size="40" baseType="lpstr">
      <vt:lpstr>Titillium Web</vt:lpstr>
      <vt:lpstr>Audiowide</vt:lpstr>
      <vt:lpstr>Times New Roman</vt:lpstr>
      <vt:lpstr>Titillium Web SemiBold</vt:lpstr>
      <vt:lpstr>Nunito Light</vt:lpstr>
      <vt:lpstr>Arial</vt:lpstr>
      <vt:lpstr>Space Exploration Mission Pitch Deck Infographics by Slidesgo</vt:lpstr>
      <vt:lpstr>BÁO CÁO HỌC PHẦN LẬP TRÌNH ỨNG DỤNG WEB</vt:lpstr>
      <vt:lpstr>LỜI MỞ ĐẦU</vt:lpstr>
      <vt:lpstr>LỜI MỞ ĐẦU</vt:lpstr>
      <vt:lpstr>THÀNH VIÊN NHÓM</vt:lpstr>
      <vt:lpstr>THÀNH VIÊN NHÓM</vt:lpstr>
      <vt:lpstr>THÀNH VIÊN NHÓM</vt:lpstr>
      <vt:lpstr>THÀNH VIÊN NHÓM</vt:lpstr>
      <vt:lpstr>THÀNH VIÊN NHÓM</vt:lpstr>
      <vt:lpstr>CÔNG NGHỆ ĐƯỢC SỬ DỤNG</vt:lpstr>
      <vt:lpstr>NỘI DUNG</vt:lpstr>
      <vt:lpstr>CƠ SỞ DỮ LIỆU BÀI TOÁN</vt:lpstr>
      <vt:lpstr>CƠ SỞ DỮ LIỆU BÀI TOÁN</vt:lpstr>
      <vt:lpstr>CƠ SỞ DỮ LIỆU BÀI TOÁN</vt:lpstr>
      <vt:lpstr>ĐĂNG NHẬP, ĐỔI MẬT KHẨU, ĐĂNG KÝ</vt:lpstr>
      <vt:lpstr>TRANG ĐĂNG NHẬP</vt:lpstr>
      <vt:lpstr>TRANG ĐĂNG NHẬP</vt:lpstr>
      <vt:lpstr>TRANG ĐĂNG NHẬP</vt:lpstr>
      <vt:lpstr>TRANG ĐỔI MẬT KHẨU</vt:lpstr>
      <vt:lpstr>TRANG ĐỔI MẬT KHẨU</vt:lpstr>
      <vt:lpstr>TRANG ĐỔI MẬT KHẨU</vt:lpstr>
      <vt:lpstr>Bản trình bày PowerPoint</vt:lpstr>
      <vt:lpstr>TRANG ĐĂNG KÝ</vt:lpstr>
      <vt:lpstr>TRANG ĐĂNG KÝ</vt:lpstr>
      <vt:lpstr>TRANG NGƯỜI DÙNG</vt:lpstr>
      <vt:lpstr>Bản trình bày PowerPoint</vt:lpstr>
      <vt:lpstr>Bản trình bày PowerPoint</vt:lpstr>
      <vt:lpstr>Bản trình bày PowerPoint</vt:lpstr>
      <vt:lpstr>THANH MENU</vt:lpstr>
      <vt:lpstr>TRANG ADMIN</vt:lpstr>
      <vt:lpstr>ĐÁNH GIÁ</vt:lpstr>
      <vt:lpstr>Bản trình bày PowerPoint</vt:lpstr>
      <vt:lpstr>LỜI KẾT</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HỌC PHẦN LẬP TRÌNH ỨNG DỤNG WEB</dc:title>
  <dc:creator>Bảo Ngân</dc:creator>
  <cp:lastModifiedBy>Ngọc Trang</cp:lastModifiedBy>
  <cp:revision>8</cp:revision>
  <dcterms:modified xsi:type="dcterms:W3CDTF">2023-05-31T04:16:02Z</dcterms:modified>
</cp:coreProperties>
</file>